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72" r:id="rId14"/>
  </p:sldIdLst>
  <p:sldSz cx="7556500" cy="10693400"/>
  <p:notesSz cx="6858000" cy="9144000"/>
  <p:embeddedFontLst>
    <p:embeddedFont>
      <p:font typeface="Aileron Light" panose="020B0604020202020204" charset="-18"/>
      <p:regular r:id="rId15"/>
    </p:embeddedFont>
    <p:embeddedFont>
      <p:font typeface="Futura" panose="020B0604020202020204" charset="-18"/>
      <p:regular r:id="rId16"/>
    </p:embeddedFont>
    <p:embeddedFont>
      <p:font typeface="Futura Bold" panose="020B0604020202020204" charset="-18"/>
      <p:regular r:id="rId17"/>
    </p:embeddedFont>
    <p:embeddedFont>
      <p:font typeface="Futura Bold Italics" panose="020B0604020202020204" charset="-18"/>
      <p:regular r:id="rId18"/>
    </p:embeddedFont>
    <p:embeddedFont>
      <p:font typeface="Futura Medium" panose="020B0604020202020204" charset="-18"/>
      <p:regular r:id="rId19"/>
    </p:embeddedFont>
    <p:embeddedFont>
      <p:font typeface="Gistesy" charset="0"/>
      <p:regular r:id="rId20"/>
    </p:embeddedFont>
    <p:embeddedFont>
      <p:font typeface="League Spartan" panose="020B0604020202020204" charset="-18"/>
      <p:regular r:id="rId21"/>
    </p:embeddedFont>
    <p:embeddedFont>
      <p:font typeface="New Standard Bold" panose="020B0604020202020204" charset="-18"/>
      <p:regular r:id="rId22"/>
    </p:embeddedFont>
    <p:embeddedFont>
      <p:font typeface="New Standard Bold Italics" panose="020B0604020202020204" charset="-18"/>
      <p:regular r:id="rId23"/>
    </p:embeddedFont>
    <p:embeddedFont>
      <p:font typeface="Now" panose="00000500000000000000" pitchFamily="50" charset="-18"/>
      <p:regular r:id="rId24"/>
      <p:bold r:id="rId25"/>
    </p:embeddedFont>
    <p:embeddedFont>
      <p:font typeface="Now Bold" panose="020B0604020202020204" charset="-18"/>
      <p:regular r:id="rId26"/>
    </p:embeddedFont>
    <p:embeddedFont>
      <p:font typeface="Now Heavy" panose="020B0604020202020204" charset="-18"/>
      <p:regular r:id="rId27"/>
    </p:embeddedFont>
    <p:embeddedFont>
      <p:font typeface="Now Light" panose="00000400000000000000" pitchFamily="50" charset="-18"/>
      <p:regular r:id="rId28"/>
    </p:embeddedFont>
    <p:embeddedFont>
      <p:font typeface="Now Medium" panose="00000600000000000000" pitchFamily="50" charset="-18"/>
      <p:regular r:id="rId29"/>
    </p:embeddedFont>
    <p:embeddedFont>
      <p:font typeface="Windsor Light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6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eg"/><Relationship Id="rId18" Type="http://schemas.openxmlformats.org/officeDocument/2006/relationships/image" Target="../media/image50.png"/><Relationship Id="rId3" Type="http://schemas.openxmlformats.org/officeDocument/2006/relationships/image" Target="../media/image18.svg"/><Relationship Id="rId7" Type="http://schemas.openxmlformats.org/officeDocument/2006/relationships/hyperlink" Target="http://www.royal-catering.pl" TargetMode="External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17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43.png"/><Relationship Id="rId5" Type="http://schemas.openxmlformats.org/officeDocument/2006/relationships/image" Target="../media/image20.sv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19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62.jpe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yal-catering.pl/nasze-drzewa" TargetMode="External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26" Type="http://schemas.openxmlformats.org/officeDocument/2006/relationships/image" Target="../media/image20.svg"/><Relationship Id="rId3" Type="http://schemas.openxmlformats.org/officeDocument/2006/relationships/image" Target="../media/image65.png"/><Relationship Id="rId21" Type="http://schemas.openxmlformats.org/officeDocument/2006/relationships/image" Target="../media/image82.svg"/><Relationship Id="rId7" Type="http://schemas.openxmlformats.org/officeDocument/2006/relationships/image" Target="../media/image69.svg"/><Relationship Id="rId12" Type="http://schemas.openxmlformats.org/officeDocument/2006/relationships/image" Target="../media/image73.jpeg"/><Relationship Id="rId17" Type="http://schemas.openxmlformats.org/officeDocument/2006/relationships/image" Target="../media/image78.png"/><Relationship Id="rId25" Type="http://schemas.openxmlformats.org/officeDocument/2006/relationships/image" Target="../media/image19.png"/><Relationship Id="rId2" Type="http://schemas.openxmlformats.org/officeDocument/2006/relationships/image" Target="../media/image64.jpeg"/><Relationship Id="rId16" Type="http://schemas.openxmlformats.org/officeDocument/2006/relationships/image" Target="../media/image77.svg"/><Relationship Id="rId20" Type="http://schemas.openxmlformats.org/officeDocument/2006/relationships/image" Target="../media/image81.png"/><Relationship Id="rId29" Type="http://schemas.openxmlformats.org/officeDocument/2006/relationships/hyperlink" Target="https://www.instagram.com/royal_catering.pl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2.jpeg"/><Relationship Id="rId24" Type="http://schemas.openxmlformats.org/officeDocument/2006/relationships/image" Target="../media/image18.svg"/><Relationship Id="rId5" Type="http://schemas.openxmlformats.org/officeDocument/2006/relationships/image" Target="../media/image67.svg"/><Relationship Id="rId15" Type="http://schemas.openxmlformats.org/officeDocument/2006/relationships/image" Target="../media/image76.png"/><Relationship Id="rId23" Type="http://schemas.openxmlformats.org/officeDocument/2006/relationships/image" Target="../media/image17.png"/><Relationship Id="rId28" Type="http://schemas.openxmlformats.org/officeDocument/2006/relationships/hyperlink" Target="https://www.facebook.com/RoyalCateringWarszawa/" TargetMode="External"/><Relationship Id="rId10" Type="http://schemas.openxmlformats.org/officeDocument/2006/relationships/image" Target="../media/image71.jpe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0.jpeg"/><Relationship Id="rId14" Type="http://schemas.openxmlformats.org/officeDocument/2006/relationships/image" Target="../media/image75.svg"/><Relationship Id="rId22" Type="http://schemas.openxmlformats.org/officeDocument/2006/relationships/image" Target="../media/image83.png"/><Relationship Id="rId27" Type="http://schemas.openxmlformats.org/officeDocument/2006/relationships/image" Target="../media/image21.png"/><Relationship Id="rId30" Type="http://schemas.openxmlformats.org/officeDocument/2006/relationships/hyperlink" Target="https://www.tiktok.com/@royal_catering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9.png"/><Relationship Id="rId3" Type="http://schemas.openxmlformats.org/officeDocument/2006/relationships/image" Target="../media/image3.png"/><Relationship Id="rId7" Type="http://schemas.openxmlformats.org/officeDocument/2006/relationships/image" Target="../media/image20.svg"/><Relationship Id="rId12" Type="http://schemas.openxmlformats.org/officeDocument/2006/relationships/image" Target="../media/image88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7.png"/><Relationship Id="rId5" Type="http://schemas.openxmlformats.org/officeDocument/2006/relationships/image" Target="../media/image18.sv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17.png"/><Relationship Id="rId9" Type="http://schemas.openxmlformats.org/officeDocument/2006/relationships/image" Target="../media/image85.jpeg"/><Relationship Id="rId14" Type="http://schemas.openxmlformats.org/officeDocument/2006/relationships/image" Target="../media/image9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royal-catering.pl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www.facebook.com/RoyalCateringWarszawa/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svg"/><Relationship Id="rId5" Type="http://schemas.openxmlformats.org/officeDocument/2006/relationships/image" Target="../media/image14.jpeg"/><Relationship Id="rId15" Type="http://schemas.openxmlformats.org/officeDocument/2006/relationships/hyperlink" Target="https://www.tiktok.com/@royal_catering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svg"/><Relationship Id="rId14" Type="http://schemas.openxmlformats.org/officeDocument/2006/relationships/hyperlink" Target="https://www.instagram.com/royal_catering.pl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sv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sv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8.sv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2.jpeg"/><Relationship Id="rId5" Type="http://schemas.openxmlformats.org/officeDocument/2006/relationships/image" Target="../media/image20.svg"/><Relationship Id="rId10" Type="http://schemas.openxmlformats.org/officeDocument/2006/relationships/image" Target="../media/image31.jpeg"/><Relationship Id="rId4" Type="http://schemas.openxmlformats.org/officeDocument/2006/relationships/image" Target="../media/image19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8.sv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8.jpeg"/><Relationship Id="rId5" Type="http://schemas.openxmlformats.org/officeDocument/2006/relationships/image" Target="../media/image20.svg"/><Relationship Id="rId10" Type="http://schemas.openxmlformats.org/officeDocument/2006/relationships/image" Target="../media/image37.jpeg"/><Relationship Id="rId4" Type="http://schemas.openxmlformats.org/officeDocument/2006/relationships/image" Target="../media/image19.png"/><Relationship Id="rId9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hyperlink" Target="http://www.royal-catering.p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555992" cy="10687593"/>
          </a:xfrm>
          <a:custGeom>
            <a:avLst/>
            <a:gdLst/>
            <a:ahLst/>
            <a:cxnLst/>
            <a:rect l="l" t="t" r="r" b="b"/>
            <a:pathLst>
              <a:path w="7555992" h="10687593">
                <a:moveTo>
                  <a:pt x="0" y="0"/>
                </a:moveTo>
                <a:lnTo>
                  <a:pt x="7555992" y="0"/>
                </a:lnTo>
                <a:lnTo>
                  <a:pt x="7555992" y="10687593"/>
                </a:lnTo>
                <a:lnTo>
                  <a:pt x="0" y="10687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1" r="-1518" b="-8370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 rot="-10800000">
            <a:off x="-1" y="0"/>
            <a:ext cx="7555993" cy="2755900"/>
          </a:xfrm>
          <a:custGeom>
            <a:avLst/>
            <a:gdLst/>
            <a:ahLst/>
            <a:cxnLst/>
            <a:rect l="l" t="t" r="r" b="b"/>
            <a:pathLst>
              <a:path w="9816855" h="3570590">
                <a:moveTo>
                  <a:pt x="0" y="0"/>
                </a:moveTo>
                <a:lnTo>
                  <a:pt x="9816855" y="0"/>
                </a:lnTo>
                <a:lnTo>
                  <a:pt x="9816855" y="3570590"/>
                </a:lnTo>
                <a:lnTo>
                  <a:pt x="0" y="3570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7000"/>
            </a:blip>
            <a:stretch>
              <a:fillRect b="-40561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-1" y="8089900"/>
            <a:ext cx="7556501" cy="2602100"/>
          </a:xfrm>
          <a:custGeom>
            <a:avLst/>
            <a:gdLst/>
            <a:ahLst/>
            <a:cxnLst/>
            <a:rect l="l" t="t" r="r" b="b"/>
            <a:pathLst>
              <a:path w="9816855" h="3570590">
                <a:moveTo>
                  <a:pt x="0" y="0"/>
                </a:moveTo>
                <a:lnTo>
                  <a:pt x="9816855" y="0"/>
                </a:lnTo>
                <a:lnTo>
                  <a:pt x="9816855" y="3570590"/>
                </a:lnTo>
                <a:lnTo>
                  <a:pt x="0" y="3570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4056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5" name="Group 5"/>
          <p:cNvGrpSpPr/>
          <p:nvPr/>
        </p:nvGrpSpPr>
        <p:grpSpPr>
          <a:xfrm>
            <a:off x="3005406" y="8666832"/>
            <a:ext cx="1545179" cy="1269168"/>
            <a:chOff x="0" y="0"/>
            <a:chExt cx="2060239" cy="1692224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1351691"/>
              <a:ext cx="203676" cy="327520"/>
              <a:chOff x="0" y="0"/>
              <a:chExt cx="644881" cy="103699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5956" y="797905"/>
              <a:ext cx="350870" cy="479699"/>
              <a:chOff x="0" y="0"/>
              <a:chExt cx="1110932" cy="151883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30453" y="1332115"/>
              <a:ext cx="553114" cy="360109"/>
              <a:chOff x="0" y="0"/>
              <a:chExt cx="1751279" cy="11401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449068" y="788769"/>
              <a:ext cx="368532" cy="499644"/>
              <a:chOff x="0" y="0"/>
              <a:chExt cx="1166851" cy="158197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824451" y="1351272"/>
              <a:ext cx="213555" cy="327099"/>
              <a:chOff x="0" y="0"/>
              <a:chExt cx="676161" cy="10356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1092734" y="1358589"/>
              <a:ext cx="229364" cy="313579"/>
              <a:chOff x="0" y="0"/>
              <a:chExt cx="726211" cy="99286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552043" y="0"/>
              <a:ext cx="955900" cy="606843"/>
              <a:chOff x="0" y="0"/>
              <a:chExt cx="3026575" cy="192139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82980" y="184404"/>
                <a:ext cx="530479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383032">
                    <a:moveTo>
                      <a:pt x="530352" y="383032"/>
                    </a:moveTo>
                    <a:lnTo>
                      <a:pt x="141097" y="0"/>
                    </a:lnTo>
                    <a:lnTo>
                      <a:pt x="0" y="383032"/>
                    </a:lnTo>
                    <a:lnTo>
                      <a:pt x="530479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513332" y="184404"/>
                <a:ext cx="530225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383032">
                    <a:moveTo>
                      <a:pt x="0" y="383032"/>
                    </a:moveTo>
                    <a:lnTo>
                      <a:pt x="530225" y="383032"/>
                    </a:lnTo>
                    <a:lnTo>
                      <a:pt x="389128" y="0"/>
                    </a:lnTo>
                    <a:lnTo>
                      <a:pt x="0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1360678" y="567436"/>
                <a:ext cx="305181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305181" h="1290447">
                    <a:moveTo>
                      <a:pt x="152654" y="0"/>
                    </a:moveTo>
                    <a:lnTo>
                      <a:pt x="0" y="919226"/>
                    </a:lnTo>
                    <a:lnTo>
                      <a:pt x="152654" y="1290447"/>
                    </a:lnTo>
                    <a:lnTo>
                      <a:pt x="305181" y="919226"/>
                    </a:lnTo>
                    <a:lnTo>
                      <a:pt x="152654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503047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0"/>
                    </a:moveTo>
                    <a:lnTo>
                      <a:pt x="0" y="383032"/>
                    </a:lnTo>
                    <a:lnTo>
                      <a:pt x="479933" y="383032"/>
                    </a:lnTo>
                    <a:lnTo>
                      <a:pt x="621030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1902460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383032"/>
                    </a:moveTo>
                    <a:lnTo>
                      <a:pt x="0" y="0"/>
                    </a:lnTo>
                    <a:lnTo>
                      <a:pt x="141097" y="383032"/>
                    </a:lnTo>
                    <a:lnTo>
                      <a:pt x="621030" y="383032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503047" y="567436"/>
                <a:ext cx="857758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758" h="919353">
                    <a:moveTo>
                      <a:pt x="0" y="0"/>
                    </a:moveTo>
                    <a:lnTo>
                      <a:pt x="857758" y="919353"/>
                    </a:lnTo>
                    <a:lnTo>
                      <a:pt x="47993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1124077" y="63500"/>
                <a:ext cx="778383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778383" h="503936">
                    <a:moveTo>
                      <a:pt x="388747" y="0"/>
                    </a:moveTo>
                    <a:lnTo>
                      <a:pt x="0" y="120904"/>
                    </a:lnTo>
                    <a:lnTo>
                      <a:pt x="389255" y="503936"/>
                    </a:lnTo>
                    <a:lnTo>
                      <a:pt x="778383" y="120904"/>
                    </a:lnTo>
                    <a:lnTo>
                      <a:pt x="389890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2076323" y="63500"/>
                <a:ext cx="418973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973" h="157099">
                    <a:moveTo>
                      <a:pt x="0" y="0"/>
                    </a:moveTo>
                    <a:lnTo>
                      <a:pt x="418973" y="157099"/>
                    </a:lnTo>
                    <a:lnTo>
                      <a:pt x="229743" y="0"/>
                    </a:lnTo>
                    <a:close/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1998345" y="567436"/>
                <a:ext cx="799465" cy="795655"/>
              </a:xfrm>
              <a:custGeom>
                <a:avLst/>
                <a:gdLst/>
                <a:ahLst/>
                <a:cxnLst/>
                <a:rect l="l" t="t" r="r" b="b"/>
                <a:pathLst>
                  <a:path w="799465" h="795655">
                    <a:moveTo>
                      <a:pt x="799465" y="0"/>
                    </a:moveTo>
                    <a:lnTo>
                      <a:pt x="525145" y="0"/>
                    </a:lnTo>
                    <a:lnTo>
                      <a:pt x="0" y="795655"/>
                    </a:lnTo>
                    <a:lnTo>
                      <a:pt x="799465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531368" y="63500"/>
                <a:ext cx="418846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846" h="157099">
                    <a:moveTo>
                      <a:pt x="189357" y="0"/>
                    </a:moveTo>
                    <a:lnTo>
                      <a:pt x="0" y="157099"/>
                    </a:lnTo>
                    <a:lnTo>
                      <a:pt x="418846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1665859" y="567436"/>
                <a:ext cx="857631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631" h="919353">
                    <a:moveTo>
                      <a:pt x="0" y="919226"/>
                    </a:moveTo>
                    <a:lnTo>
                      <a:pt x="857631" y="0"/>
                    </a:lnTo>
                    <a:lnTo>
                      <a:pt x="377698" y="0"/>
                    </a:lnTo>
                    <a:lnTo>
                      <a:pt x="0" y="919353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513332" y="567309"/>
                <a:ext cx="530225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919353">
                    <a:moveTo>
                      <a:pt x="0" y="127"/>
                    </a:moveTo>
                    <a:lnTo>
                      <a:pt x="0" y="127"/>
                    </a:lnTo>
                    <a:lnTo>
                      <a:pt x="152527" y="919353"/>
                    </a:lnTo>
                    <a:lnTo>
                      <a:pt x="53022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82980" y="567436"/>
                <a:ext cx="530479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919353">
                    <a:moveTo>
                      <a:pt x="530352" y="0"/>
                    </a:moveTo>
                    <a:lnTo>
                      <a:pt x="0" y="0"/>
                    </a:lnTo>
                    <a:lnTo>
                      <a:pt x="377825" y="919353"/>
                    </a:lnTo>
                    <a:lnTo>
                      <a:pt x="530479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228854" y="220599"/>
                <a:ext cx="302387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387" h="346837">
                    <a:moveTo>
                      <a:pt x="274193" y="346837"/>
                    </a:moveTo>
                    <a:lnTo>
                      <a:pt x="302387" y="0"/>
                    </a:lnTo>
                    <a:lnTo>
                      <a:pt x="0" y="346837"/>
                    </a:lnTo>
                    <a:lnTo>
                      <a:pt x="274193" y="346837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513332" y="567436"/>
                <a:ext cx="1440815" cy="1290574"/>
              </a:xfrm>
              <a:custGeom>
                <a:avLst/>
                <a:gdLst/>
                <a:ahLst/>
                <a:cxnLst/>
                <a:rect l="l" t="t" r="r" b="b"/>
                <a:pathLst>
                  <a:path w="1440815" h="1290574">
                    <a:moveTo>
                      <a:pt x="485140" y="795655"/>
                    </a:moveTo>
                    <a:lnTo>
                      <a:pt x="1010158" y="0"/>
                    </a:lnTo>
                    <a:lnTo>
                      <a:pt x="152527" y="919353"/>
                    </a:lnTo>
                    <a:lnTo>
                      <a:pt x="0" y="1290574"/>
                    </a:lnTo>
                    <a:lnTo>
                      <a:pt x="1440815" y="0"/>
                    </a:lnTo>
                    <a:lnTo>
                      <a:pt x="1284478" y="0"/>
                    </a:lnTo>
                    <a:lnTo>
                      <a:pt x="485013" y="795655"/>
                    </a:lnTo>
                    <a:lnTo>
                      <a:pt x="278892" y="1064133"/>
                    </a:lnTo>
                    <a:lnTo>
                      <a:pt x="485013" y="795655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228854" y="567436"/>
                <a:ext cx="776986" cy="761873"/>
              </a:xfrm>
              <a:custGeom>
                <a:avLst/>
                <a:gdLst/>
                <a:ahLst/>
                <a:cxnLst/>
                <a:rect l="l" t="t" r="r" b="b"/>
                <a:pathLst>
                  <a:path w="776986" h="761873">
                    <a:moveTo>
                      <a:pt x="776986" y="761873"/>
                    </a:moveTo>
                    <a:lnTo>
                      <a:pt x="274193" y="0"/>
                    </a:lnTo>
                    <a:lnTo>
                      <a:pt x="0" y="0"/>
                    </a:lnTo>
                    <a:lnTo>
                      <a:pt x="776986" y="761873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72517" y="567436"/>
                <a:ext cx="1052957" cy="943102"/>
              </a:xfrm>
              <a:custGeom>
                <a:avLst/>
                <a:gdLst/>
                <a:ahLst/>
                <a:cxnLst/>
                <a:rect l="l" t="t" r="r" b="b"/>
                <a:pathLst>
                  <a:path w="1052957" h="943102">
                    <a:moveTo>
                      <a:pt x="156337" y="0"/>
                    </a:moveTo>
                    <a:lnTo>
                      <a:pt x="0" y="0"/>
                    </a:lnTo>
                    <a:lnTo>
                      <a:pt x="1052957" y="943102"/>
                    </a:lnTo>
                    <a:lnTo>
                      <a:pt x="933450" y="761873"/>
                    </a:lnTo>
                    <a:lnTo>
                      <a:pt x="156337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503047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447167" y="0"/>
                    </a:moveTo>
                    <a:lnTo>
                      <a:pt x="28321" y="157099"/>
                    </a:lnTo>
                    <a:lnTo>
                      <a:pt x="0" y="503936"/>
                    </a:lnTo>
                    <a:lnTo>
                      <a:pt x="621030" y="120904"/>
                    </a:lnTo>
                    <a:lnTo>
                      <a:pt x="447929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503047" y="567436"/>
                <a:ext cx="1010158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1010158" h="1290447">
                    <a:moveTo>
                      <a:pt x="857758" y="919226"/>
                    </a:moveTo>
                    <a:lnTo>
                      <a:pt x="0" y="0"/>
                    </a:lnTo>
                    <a:lnTo>
                      <a:pt x="502793" y="761873"/>
                    </a:lnTo>
                    <a:lnTo>
                      <a:pt x="622300" y="879221"/>
                    </a:lnTo>
                    <a:lnTo>
                      <a:pt x="502793" y="761873"/>
                    </a:lnTo>
                    <a:lnTo>
                      <a:pt x="622300" y="943102"/>
                    </a:lnTo>
                    <a:lnTo>
                      <a:pt x="1010158" y="1290447"/>
                    </a:lnTo>
                    <a:lnTo>
                      <a:pt x="857504" y="919226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63500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67868" y="0"/>
                    </a:moveTo>
                    <a:lnTo>
                      <a:pt x="0" y="338709"/>
                    </a:lnTo>
                    <a:lnTo>
                      <a:pt x="9017" y="346837"/>
                    </a:lnTo>
                    <a:lnTo>
                      <a:pt x="165354" y="346837"/>
                    </a:lnTo>
                    <a:lnTo>
                      <a:pt x="467868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950976" y="63500"/>
                <a:ext cx="561848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848" h="120904">
                    <a:moveTo>
                      <a:pt x="0" y="0"/>
                    </a:moveTo>
                    <a:lnTo>
                      <a:pt x="173101" y="120904"/>
                    </a:lnTo>
                    <a:lnTo>
                      <a:pt x="561848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2495296" y="220599"/>
                <a:ext cx="302641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641" h="346837">
                    <a:moveTo>
                      <a:pt x="302514" y="346837"/>
                    </a:moveTo>
                    <a:lnTo>
                      <a:pt x="0" y="0"/>
                    </a:lnTo>
                    <a:lnTo>
                      <a:pt x="28321" y="346837"/>
                    </a:lnTo>
                    <a:lnTo>
                      <a:pt x="302641" y="346837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2495296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58851" y="346837"/>
                    </a:moveTo>
                    <a:lnTo>
                      <a:pt x="467868" y="338709"/>
                    </a:lnTo>
                    <a:lnTo>
                      <a:pt x="0" y="0"/>
                    </a:lnTo>
                    <a:lnTo>
                      <a:pt x="302514" y="346837"/>
                    </a:lnTo>
                    <a:lnTo>
                      <a:pt x="458724" y="346837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1902460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173101" y="0"/>
                    </a:moveTo>
                    <a:lnTo>
                      <a:pt x="0" y="120904"/>
                    </a:lnTo>
                    <a:lnTo>
                      <a:pt x="621030" y="503936"/>
                    </a:lnTo>
                    <a:lnTo>
                      <a:pt x="592709" y="157099"/>
                    </a:lnTo>
                    <a:lnTo>
                      <a:pt x="173863" y="0"/>
                    </a:lnTo>
                    <a:close/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1513967" y="63500"/>
                <a:ext cx="561594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594" h="120904">
                    <a:moveTo>
                      <a:pt x="0" y="0"/>
                    </a:moveTo>
                    <a:lnTo>
                      <a:pt x="388493" y="120904"/>
                    </a:lnTo>
                    <a:lnTo>
                      <a:pt x="561594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5" name="Group 45"/>
            <p:cNvGrpSpPr>
              <a:grpSpLocks noChangeAspect="1"/>
            </p:cNvGrpSpPr>
            <p:nvPr/>
          </p:nvGrpSpPr>
          <p:grpSpPr>
            <a:xfrm>
              <a:off x="1386888" y="1359870"/>
              <a:ext cx="80151" cy="312301"/>
              <a:chOff x="0" y="0"/>
              <a:chExt cx="253771" cy="98880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7" name="Group 47"/>
            <p:cNvGrpSpPr>
              <a:grpSpLocks noChangeAspect="1"/>
            </p:cNvGrpSpPr>
            <p:nvPr/>
          </p:nvGrpSpPr>
          <p:grpSpPr>
            <a:xfrm>
              <a:off x="870812" y="779816"/>
              <a:ext cx="816424" cy="517845"/>
              <a:chOff x="0" y="0"/>
              <a:chExt cx="2584971" cy="163960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>
              <a:off x="1542286" y="1359834"/>
              <a:ext cx="225516" cy="312382"/>
              <a:chOff x="0" y="0"/>
              <a:chExt cx="714032" cy="98906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2" name="Group 52"/>
            <p:cNvGrpSpPr>
              <a:grpSpLocks noChangeAspect="1"/>
            </p:cNvGrpSpPr>
            <p:nvPr/>
          </p:nvGrpSpPr>
          <p:grpSpPr>
            <a:xfrm>
              <a:off x="1752216" y="799870"/>
              <a:ext cx="301829" cy="487160"/>
              <a:chOff x="0" y="0"/>
              <a:chExt cx="955650" cy="1542453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1833853" y="1352542"/>
              <a:ext cx="226386" cy="323037"/>
              <a:chOff x="0" y="0"/>
              <a:chExt cx="716788" cy="102280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56" name="TextBox 56"/>
          <p:cNvSpPr txBox="1"/>
          <p:nvPr/>
        </p:nvSpPr>
        <p:spPr>
          <a:xfrm>
            <a:off x="1414987" y="1345178"/>
            <a:ext cx="4954373" cy="71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6"/>
              </a:lnSpc>
            </a:pPr>
            <a:r>
              <a:rPr lang="en-US" sz="4176" spc="62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ague Spartan"/>
              </a:rPr>
              <a:t>TWÓJ ULUBIONY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266156" y="1490799"/>
            <a:ext cx="2195504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57"/>
              </a:lnSpc>
            </a:pPr>
            <a:r>
              <a:rPr lang="en-US" sz="8541" dirty="0">
                <a:solidFill>
                  <a:srgbClr val="F05591"/>
                </a:solidFill>
                <a:effectLst>
                  <a:outerShdw blurRad="139700" dist="50800" dir="5400000" sx="94000" sy="94000" algn="ctr" rotWithShape="0">
                    <a:schemeClr val="bg1">
                      <a:alpha val="55000"/>
                    </a:schemeClr>
                  </a:outerShdw>
                </a:effectLst>
                <a:latin typeface="Gistesy"/>
              </a:rPr>
              <a:t>catering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/>
          <p:nvPr/>
        </p:nvGrpSpPr>
        <p:grpSpPr>
          <a:xfrm>
            <a:off x="1234545" y="10263488"/>
            <a:ext cx="5090909" cy="172417"/>
            <a:chOff x="0" y="0"/>
            <a:chExt cx="6787879" cy="229889"/>
          </a:xfrm>
        </p:grpSpPr>
        <p:sp>
          <p:nvSpPr>
            <p:cNvPr id="5" name="Freeform 5"/>
            <p:cNvSpPr/>
            <p:nvPr/>
          </p:nvSpPr>
          <p:spPr>
            <a:xfrm>
              <a:off x="2753768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>
              <a:off x="5162980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30652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83657" y="-4270"/>
              <a:ext cx="192743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@RoyalCateringWarszawa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392869" y="-4270"/>
              <a:ext cx="139501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@royal_catering.pl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60541" y="-4270"/>
              <a:ext cx="1202924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271"/>
              <a:ext cx="1130652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Polub nas na: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773474" y="254537"/>
            <a:ext cx="1546165" cy="181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8"/>
              </a:lnSpc>
            </a:pPr>
            <a:r>
              <a:rPr lang="en-US" sz="1098" u="sng">
                <a:solidFill>
                  <a:srgbClr val="A6A6A6"/>
                </a:solidFill>
                <a:latin typeface="Now"/>
                <a:hlinkClick r:id="rId7" tooltip="http://www.royal-catering.pl"/>
              </a:rPr>
              <a:t>www.royal-catering.pl</a:t>
            </a:r>
          </a:p>
        </p:txBody>
      </p:sp>
      <p:sp>
        <p:nvSpPr>
          <p:cNvPr id="13" name="AutoShape 13"/>
          <p:cNvSpPr/>
          <p:nvPr/>
        </p:nvSpPr>
        <p:spPr>
          <a:xfrm>
            <a:off x="-188500" y="5324124"/>
            <a:ext cx="8189429" cy="9525"/>
          </a:xfrm>
          <a:prstGeom prst="line">
            <a:avLst/>
          </a:prstGeom>
          <a:ln w="19050" cap="flat">
            <a:solidFill>
              <a:srgbClr val="EE6A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4" name="AutoShape 14"/>
          <p:cNvSpPr/>
          <p:nvPr/>
        </p:nvSpPr>
        <p:spPr>
          <a:xfrm>
            <a:off x="-188511" y="3556749"/>
            <a:ext cx="8285252" cy="0"/>
          </a:xfrm>
          <a:prstGeom prst="line">
            <a:avLst/>
          </a:prstGeom>
          <a:ln w="19050" cap="flat">
            <a:solidFill>
              <a:srgbClr val="EE6A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5" name="AutoShape 15"/>
          <p:cNvSpPr/>
          <p:nvPr/>
        </p:nvSpPr>
        <p:spPr>
          <a:xfrm flipV="1">
            <a:off x="-1306704" y="8882631"/>
            <a:ext cx="9307624" cy="9525"/>
          </a:xfrm>
          <a:prstGeom prst="line">
            <a:avLst/>
          </a:prstGeom>
          <a:ln w="19050" cap="flat">
            <a:solidFill>
              <a:srgbClr val="EE6A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6" name="AutoShape 16"/>
          <p:cNvSpPr/>
          <p:nvPr/>
        </p:nvSpPr>
        <p:spPr>
          <a:xfrm flipV="1">
            <a:off x="-188483" y="7085435"/>
            <a:ext cx="8343621" cy="24584"/>
          </a:xfrm>
          <a:prstGeom prst="line">
            <a:avLst/>
          </a:prstGeom>
          <a:ln w="19050" cap="flat">
            <a:solidFill>
              <a:srgbClr val="EE6A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17" name="Group 17"/>
          <p:cNvGrpSpPr/>
          <p:nvPr/>
        </p:nvGrpSpPr>
        <p:grpSpPr>
          <a:xfrm>
            <a:off x="2890295" y="4553924"/>
            <a:ext cx="1783693" cy="1532921"/>
            <a:chOff x="0" y="0"/>
            <a:chExt cx="702974" cy="60414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81459" y="2780764"/>
            <a:ext cx="1783693" cy="1532921"/>
            <a:chOff x="0" y="0"/>
            <a:chExt cx="702974" cy="6041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884443" y="6309450"/>
            <a:ext cx="1783693" cy="1532921"/>
            <a:chOff x="0" y="0"/>
            <a:chExt cx="702974" cy="60414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075607" y="6317953"/>
            <a:ext cx="1783693" cy="1532921"/>
            <a:chOff x="0" y="0"/>
            <a:chExt cx="702974" cy="6041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890295" y="2772261"/>
            <a:ext cx="1783693" cy="1532921"/>
            <a:chOff x="0" y="0"/>
            <a:chExt cx="702974" cy="60414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081459" y="4562427"/>
            <a:ext cx="1783693" cy="1532921"/>
            <a:chOff x="0" y="0"/>
            <a:chExt cx="702974" cy="60414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94847" y="6296394"/>
            <a:ext cx="1783693" cy="1532921"/>
            <a:chOff x="0" y="0"/>
            <a:chExt cx="702974" cy="60414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075606" y="8098524"/>
            <a:ext cx="1783693" cy="1532921"/>
            <a:chOff x="0" y="0"/>
            <a:chExt cx="702974" cy="60414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00699" y="2772261"/>
            <a:ext cx="1783693" cy="1532921"/>
            <a:chOff x="0" y="0"/>
            <a:chExt cx="702974" cy="60414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00699" y="4541864"/>
            <a:ext cx="1783693" cy="1532921"/>
            <a:chOff x="0" y="0"/>
            <a:chExt cx="702974" cy="60414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884443" y="8090268"/>
            <a:ext cx="1783693" cy="1532921"/>
            <a:chOff x="0" y="0"/>
            <a:chExt cx="702974" cy="60414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94847" y="8090268"/>
            <a:ext cx="1783693" cy="1532921"/>
            <a:chOff x="0" y="0"/>
            <a:chExt cx="702974" cy="60414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02974" cy="604141"/>
            </a:xfrm>
            <a:custGeom>
              <a:avLst/>
              <a:gdLst/>
              <a:ahLst/>
              <a:cxnLst/>
              <a:rect l="l" t="t" r="r" b="b"/>
              <a:pathLst>
                <a:path w="702974" h="604141">
                  <a:moveTo>
                    <a:pt x="0" y="0"/>
                  </a:moveTo>
                  <a:lnTo>
                    <a:pt x="702974" y="0"/>
                  </a:lnTo>
                  <a:lnTo>
                    <a:pt x="702974" y="604141"/>
                  </a:lnTo>
                  <a:lnTo>
                    <a:pt x="0" y="604141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702974" cy="651766"/>
            </a:xfrm>
            <a:prstGeom prst="rect">
              <a:avLst/>
            </a:prstGeom>
          </p:spPr>
          <p:txBody>
            <a:bodyPr lIns="42000" tIns="42000" rIns="42000" bIns="42000" rtlCol="0" anchor="ctr"/>
            <a:lstStyle/>
            <a:p>
              <a:pPr algn="ctr">
                <a:lnSpc>
                  <a:spcPts val="2777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944321" y="8362411"/>
            <a:ext cx="1284746" cy="957136"/>
          </a:xfrm>
          <a:custGeom>
            <a:avLst/>
            <a:gdLst/>
            <a:ahLst/>
            <a:cxnLst/>
            <a:rect l="l" t="t" r="r" b="b"/>
            <a:pathLst>
              <a:path w="1284746" h="957136">
                <a:moveTo>
                  <a:pt x="0" y="0"/>
                </a:moveTo>
                <a:lnTo>
                  <a:pt x="1284746" y="0"/>
                </a:lnTo>
                <a:lnTo>
                  <a:pt x="1284746" y="957135"/>
                </a:lnTo>
                <a:lnTo>
                  <a:pt x="0" y="957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4" name="Freeform 54"/>
          <p:cNvSpPr/>
          <p:nvPr/>
        </p:nvSpPr>
        <p:spPr>
          <a:xfrm>
            <a:off x="2921686" y="8111912"/>
            <a:ext cx="1746450" cy="1458133"/>
          </a:xfrm>
          <a:custGeom>
            <a:avLst/>
            <a:gdLst/>
            <a:ahLst/>
            <a:cxnLst/>
            <a:rect l="l" t="t" r="r" b="b"/>
            <a:pathLst>
              <a:path w="1746450" h="1458133">
                <a:moveTo>
                  <a:pt x="0" y="0"/>
                </a:moveTo>
                <a:lnTo>
                  <a:pt x="1746450" y="0"/>
                </a:lnTo>
                <a:lnTo>
                  <a:pt x="1746450" y="1458133"/>
                </a:lnTo>
                <a:lnTo>
                  <a:pt x="0" y="14581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717" r="-109" b="-9186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5" name="Freeform 55"/>
          <p:cNvSpPr/>
          <p:nvPr/>
        </p:nvSpPr>
        <p:spPr>
          <a:xfrm>
            <a:off x="3017863" y="2979605"/>
            <a:ext cx="1518422" cy="1070487"/>
          </a:xfrm>
          <a:custGeom>
            <a:avLst/>
            <a:gdLst/>
            <a:ahLst/>
            <a:cxnLst/>
            <a:rect l="l" t="t" r="r" b="b"/>
            <a:pathLst>
              <a:path w="1518422" h="1070487">
                <a:moveTo>
                  <a:pt x="0" y="0"/>
                </a:moveTo>
                <a:lnTo>
                  <a:pt x="1518422" y="0"/>
                </a:lnTo>
                <a:lnTo>
                  <a:pt x="1518422" y="1070487"/>
                </a:lnTo>
                <a:lnTo>
                  <a:pt x="0" y="1070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6" name="Freeform 56"/>
          <p:cNvSpPr/>
          <p:nvPr/>
        </p:nvSpPr>
        <p:spPr>
          <a:xfrm>
            <a:off x="833463" y="4568678"/>
            <a:ext cx="1518167" cy="1518167"/>
          </a:xfrm>
          <a:custGeom>
            <a:avLst/>
            <a:gdLst/>
            <a:ahLst/>
            <a:cxnLst/>
            <a:rect l="l" t="t" r="r" b="b"/>
            <a:pathLst>
              <a:path w="1518167" h="1518167">
                <a:moveTo>
                  <a:pt x="0" y="0"/>
                </a:moveTo>
                <a:lnTo>
                  <a:pt x="1518166" y="0"/>
                </a:lnTo>
                <a:lnTo>
                  <a:pt x="1518166" y="1518166"/>
                </a:lnTo>
                <a:lnTo>
                  <a:pt x="0" y="15181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7" name="Freeform 57"/>
          <p:cNvSpPr/>
          <p:nvPr/>
        </p:nvSpPr>
        <p:spPr>
          <a:xfrm>
            <a:off x="2947443" y="6736628"/>
            <a:ext cx="1657694" cy="628828"/>
          </a:xfrm>
          <a:custGeom>
            <a:avLst/>
            <a:gdLst/>
            <a:ahLst/>
            <a:cxnLst/>
            <a:rect l="l" t="t" r="r" b="b"/>
            <a:pathLst>
              <a:path w="1657694" h="628828">
                <a:moveTo>
                  <a:pt x="0" y="0"/>
                </a:moveTo>
                <a:lnTo>
                  <a:pt x="1657694" y="0"/>
                </a:lnTo>
                <a:lnTo>
                  <a:pt x="1657694" y="628828"/>
                </a:lnTo>
                <a:lnTo>
                  <a:pt x="0" y="6288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7386" r="-8441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8" name="Freeform 58"/>
          <p:cNvSpPr/>
          <p:nvPr/>
        </p:nvSpPr>
        <p:spPr>
          <a:xfrm>
            <a:off x="5333954" y="4702000"/>
            <a:ext cx="1264872" cy="1245899"/>
          </a:xfrm>
          <a:custGeom>
            <a:avLst/>
            <a:gdLst/>
            <a:ahLst/>
            <a:cxnLst/>
            <a:rect l="l" t="t" r="r" b="b"/>
            <a:pathLst>
              <a:path w="1264872" h="1245899">
                <a:moveTo>
                  <a:pt x="0" y="0"/>
                </a:moveTo>
                <a:lnTo>
                  <a:pt x="1264873" y="0"/>
                </a:lnTo>
                <a:lnTo>
                  <a:pt x="1264873" y="1245899"/>
                </a:lnTo>
                <a:lnTo>
                  <a:pt x="0" y="12458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9" name="Freeform 59"/>
          <p:cNvSpPr/>
          <p:nvPr/>
        </p:nvSpPr>
        <p:spPr>
          <a:xfrm>
            <a:off x="3072879" y="4905960"/>
            <a:ext cx="1457684" cy="828847"/>
          </a:xfrm>
          <a:custGeom>
            <a:avLst/>
            <a:gdLst/>
            <a:ahLst/>
            <a:cxnLst/>
            <a:rect l="l" t="t" r="r" b="b"/>
            <a:pathLst>
              <a:path w="1457684" h="828847">
                <a:moveTo>
                  <a:pt x="0" y="0"/>
                </a:moveTo>
                <a:lnTo>
                  <a:pt x="1457684" y="0"/>
                </a:lnTo>
                <a:lnTo>
                  <a:pt x="1457684" y="828848"/>
                </a:lnTo>
                <a:lnTo>
                  <a:pt x="0" y="82884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13721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0" name="Freeform 60"/>
          <p:cNvSpPr/>
          <p:nvPr/>
        </p:nvSpPr>
        <p:spPr>
          <a:xfrm>
            <a:off x="5176744" y="2845824"/>
            <a:ext cx="1579294" cy="1345127"/>
          </a:xfrm>
          <a:custGeom>
            <a:avLst/>
            <a:gdLst/>
            <a:ahLst/>
            <a:cxnLst/>
            <a:rect l="l" t="t" r="r" b="b"/>
            <a:pathLst>
              <a:path w="1579294" h="1345127">
                <a:moveTo>
                  <a:pt x="0" y="0"/>
                </a:moveTo>
                <a:lnTo>
                  <a:pt x="1579293" y="0"/>
                </a:lnTo>
                <a:lnTo>
                  <a:pt x="1579293" y="1345128"/>
                </a:lnTo>
                <a:lnTo>
                  <a:pt x="0" y="134512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6560" b="-10847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1" name="Freeform 61"/>
          <p:cNvSpPr/>
          <p:nvPr/>
        </p:nvSpPr>
        <p:spPr>
          <a:xfrm>
            <a:off x="842550" y="2780764"/>
            <a:ext cx="1515915" cy="1515915"/>
          </a:xfrm>
          <a:custGeom>
            <a:avLst/>
            <a:gdLst/>
            <a:ahLst/>
            <a:cxnLst/>
            <a:rect l="l" t="t" r="r" b="b"/>
            <a:pathLst>
              <a:path w="1515915" h="1515915">
                <a:moveTo>
                  <a:pt x="0" y="0"/>
                </a:moveTo>
                <a:lnTo>
                  <a:pt x="1515915" y="0"/>
                </a:lnTo>
                <a:lnTo>
                  <a:pt x="1515915" y="1515915"/>
                </a:lnTo>
                <a:lnTo>
                  <a:pt x="0" y="15159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2" name="Freeform 62"/>
          <p:cNvSpPr/>
          <p:nvPr/>
        </p:nvSpPr>
        <p:spPr>
          <a:xfrm>
            <a:off x="860005" y="6324128"/>
            <a:ext cx="1469300" cy="1469300"/>
          </a:xfrm>
          <a:custGeom>
            <a:avLst/>
            <a:gdLst/>
            <a:ahLst/>
            <a:cxnLst/>
            <a:rect l="l" t="t" r="r" b="b"/>
            <a:pathLst>
              <a:path w="1469300" h="1469300">
                <a:moveTo>
                  <a:pt x="0" y="0"/>
                </a:moveTo>
                <a:lnTo>
                  <a:pt x="1469300" y="0"/>
                </a:lnTo>
                <a:lnTo>
                  <a:pt x="1469300" y="1469300"/>
                </a:lnTo>
                <a:lnTo>
                  <a:pt x="0" y="146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3" name="Freeform 63"/>
          <p:cNvSpPr/>
          <p:nvPr/>
        </p:nvSpPr>
        <p:spPr>
          <a:xfrm>
            <a:off x="5074038" y="6382038"/>
            <a:ext cx="1775099" cy="1396875"/>
          </a:xfrm>
          <a:custGeom>
            <a:avLst/>
            <a:gdLst/>
            <a:ahLst/>
            <a:cxnLst/>
            <a:rect l="l" t="t" r="r" b="b"/>
            <a:pathLst>
              <a:path w="1775099" h="1396875">
                <a:moveTo>
                  <a:pt x="0" y="0"/>
                </a:moveTo>
                <a:lnTo>
                  <a:pt x="1775099" y="0"/>
                </a:lnTo>
                <a:lnTo>
                  <a:pt x="1775099" y="1396875"/>
                </a:lnTo>
                <a:lnTo>
                  <a:pt x="0" y="139687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4" name="Freeform 64"/>
          <p:cNvSpPr/>
          <p:nvPr/>
        </p:nvSpPr>
        <p:spPr>
          <a:xfrm>
            <a:off x="5163976" y="8578378"/>
            <a:ext cx="1593126" cy="589457"/>
          </a:xfrm>
          <a:custGeom>
            <a:avLst/>
            <a:gdLst/>
            <a:ahLst/>
            <a:cxnLst/>
            <a:rect l="l" t="t" r="r" b="b"/>
            <a:pathLst>
              <a:path w="1593126" h="589457">
                <a:moveTo>
                  <a:pt x="0" y="0"/>
                </a:moveTo>
                <a:lnTo>
                  <a:pt x="1593125" y="0"/>
                </a:lnTo>
                <a:lnTo>
                  <a:pt x="1593125" y="589457"/>
                </a:lnTo>
                <a:lnTo>
                  <a:pt x="0" y="58945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5" name="TextBox 65"/>
          <p:cNvSpPr txBox="1"/>
          <p:nvPr/>
        </p:nvSpPr>
        <p:spPr>
          <a:xfrm>
            <a:off x="449418" y="1127900"/>
            <a:ext cx="6653743" cy="1298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9"/>
              </a:lnSpc>
            </a:pPr>
            <a:r>
              <a:rPr lang="en-US" sz="1100">
                <a:solidFill>
                  <a:srgbClr val="545454"/>
                </a:solidFill>
                <a:latin typeface="Now"/>
              </a:rPr>
              <a:t>Nasza praca w dużej mierze opiera się na relacjach, dlatego najbardziej cenimy sobie współprace długofalowe oparte na wzajemnym zaufaniu. W tych miejscach organizujemy</a:t>
            </a:r>
          </a:p>
          <a:p>
            <a:pPr algn="ctr">
              <a:lnSpc>
                <a:spcPts val="1749"/>
              </a:lnSpc>
            </a:pPr>
            <a:r>
              <a:rPr lang="en-US" sz="1100">
                <a:solidFill>
                  <a:srgbClr val="545454"/>
                </a:solidFill>
                <a:latin typeface="Now"/>
              </a:rPr>
              <a:t>szereg wydarzeń począwszy od tych bardzo biznesowych tj. konferencje czy szkolenia</a:t>
            </a:r>
          </a:p>
          <a:p>
            <a:pPr algn="ctr">
              <a:lnSpc>
                <a:spcPts val="1749"/>
              </a:lnSpc>
            </a:pPr>
            <a:r>
              <a:rPr lang="en-US" sz="1100">
                <a:solidFill>
                  <a:srgbClr val="545454"/>
                </a:solidFill>
                <a:latin typeface="Now"/>
              </a:rPr>
              <a:t>kończąc na wieczornych koktajlach przy zimnych napojach alkoholowych. Twój event może odbyć się w jednym z tych miejsc, możemy też wspólnie znaleźć coś idealnie dopasowanego</a:t>
            </a:r>
          </a:p>
          <a:p>
            <a:pPr algn="ctr">
              <a:lnSpc>
                <a:spcPts val="1749"/>
              </a:lnSpc>
              <a:spcBef>
                <a:spcPct val="0"/>
              </a:spcBef>
            </a:pPr>
            <a:r>
              <a:rPr lang="en-US" sz="1100">
                <a:solidFill>
                  <a:srgbClr val="545454"/>
                </a:solidFill>
                <a:latin typeface="Now"/>
              </a:rPr>
              <a:t>do Twojego wydarzenia.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264151" y="35354"/>
            <a:ext cx="2065155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>
                <a:solidFill>
                  <a:srgbClr val="383838"/>
                </a:solidFill>
                <a:latin typeface="Now Bold"/>
              </a:rPr>
              <a:t>NASZE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392274" y="-74661"/>
            <a:ext cx="937031" cy="69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3299">
                <a:solidFill>
                  <a:srgbClr val="F48EAA"/>
                </a:solidFill>
                <a:latin typeface="Gistesy"/>
              </a:rPr>
              <a:t>miejsca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67027"/>
            <a:ext cx="7560000" cy="1224973"/>
            <a:chOff x="0" y="0"/>
            <a:chExt cx="3984263" cy="6455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84263" cy="645584"/>
            </a:xfrm>
            <a:custGeom>
              <a:avLst/>
              <a:gdLst/>
              <a:ahLst/>
              <a:cxnLst/>
              <a:rect l="l" t="t" r="r" b="b"/>
              <a:pathLst>
                <a:path w="3984263" h="645584">
                  <a:moveTo>
                    <a:pt x="0" y="0"/>
                  </a:moveTo>
                  <a:lnTo>
                    <a:pt x="3984263" y="0"/>
                  </a:lnTo>
                  <a:lnTo>
                    <a:pt x="3984263" y="645584"/>
                  </a:lnTo>
                  <a:lnTo>
                    <a:pt x="0" y="645584"/>
                  </a:lnTo>
                  <a:close/>
                </a:path>
              </a:pathLst>
            </a:custGeom>
            <a:solidFill>
              <a:srgbClr val="120D6B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473222" y="9615743"/>
            <a:ext cx="927157" cy="927067"/>
            <a:chOff x="0" y="0"/>
            <a:chExt cx="1236210" cy="12360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236210" cy="1236090"/>
              <a:chOff x="0" y="0"/>
              <a:chExt cx="1519309" cy="151916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519309" cy="1519161"/>
              </a:xfrm>
              <a:custGeom>
                <a:avLst/>
                <a:gdLst/>
                <a:ahLst/>
                <a:cxnLst/>
                <a:rect l="l" t="t" r="r" b="b"/>
                <a:pathLst>
                  <a:path w="1519309" h="1519161">
                    <a:moveTo>
                      <a:pt x="95967" y="0"/>
                    </a:moveTo>
                    <a:lnTo>
                      <a:pt x="1423342" y="0"/>
                    </a:lnTo>
                    <a:cubicBezTo>
                      <a:pt x="1476343" y="0"/>
                      <a:pt x="1519309" y="42966"/>
                      <a:pt x="1519309" y="95967"/>
                    </a:cubicBezTo>
                    <a:lnTo>
                      <a:pt x="1519309" y="1423194"/>
                    </a:lnTo>
                    <a:cubicBezTo>
                      <a:pt x="1519309" y="1448646"/>
                      <a:pt x="1509199" y="1473056"/>
                      <a:pt x="1491201" y="1491053"/>
                    </a:cubicBezTo>
                    <a:cubicBezTo>
                      <a:pt x="1473204" y="1509051"/>
                      <a:pt x="1448794" y="1519161"/>
                      <a:pt x="1423342" y="1519161"/>
                    </a:cubicBezTo>
                    <a:lnTo>
                      <a:pt x="95967" y="1519161"/>
                    </a:lnTo>
                    <a:cubicBezTo>
                      <a:pt x="42966" y="1519161"/>
                      <a:pt x="0" y="1476195"/>
                      <a:pt x="0" y="1423194"/>
                    </a:cubicBezTo>
                    <a:lnTo>
                      <a:pt x="0" y="95967"/>
                    </a:lnTo>
                    <a:cubicBezTo>
                      <a:pt x="0" y="42966"/>
                      <a:pt x="42966" y="0"/>
                      <a:pt x="9596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0"/>
                <a:ext cx="1519309" cy="1519161"/>
              </a:xfrm>
              <a:prstGeom prst="rect">
                <a:avLst/>
              </a:prstGeom>
            </p:spPr>
            <p:txBody>
              <a:bodyPr lIns="12848" tIns="12848" rIns="12848" bIns="12848" rtlCol="0" anchor="ctr"/>
              <a:lstStyle/>
              <a:p>
                <a:pPr algn="ctr">
                  <a:lnSpc>
                    <a:spcPts val="695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57258" y="60254"/>
              <a:ext cx="1121694" cy="1121694"/>
            </a:xfrm>
            <a:custGeom>
              <a:avLst/>
              <a:gdLst/>
              <a:ahLst/>
              <a:cxnLst/>
              <a:rect l="l" t="t" r="r" b="b"/>
              <a:pathLst>
                <a:path w="1121694" h="1121694">
                  <a:moveTo>
                    <a:pt x="0" y="0"/>
                  </a:moveTo>
                  <a:lnTo>
                    <a:pt x="1121694" y="0"/>
                  </a:lnTo>
                  <a:lnTo>
                    <a:pt x="1121694" y="1121694"/>
                  </a:lnTo>
                  <a:lnTo>
                    <a:pt x="0" y="1121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109" t="-3109" r="-3109" b="-3109"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9" name="Freeform 9"/>
          <p:cNvSpPr/>
          <p:nvPr/>
        </p:nvSpPr>
        <p:spPr>
          <a:xfrm rot="-6752152">
            <a:off x="5985325" y="10104677"/>
            <a:ext cx="423385" cy="313305"/>
          </a:xfrm>
          <a:custGeom>
            <a:avLst/>
            <a:gdLst/>
            <a:ahLst/>
            <a:cxnLst/>
            <a:rect l="l" t="t" r="r" b="b"/>
            <a:pathLst>
              <a:path w="423385" h="313305">
                <a:moveTo>
                  <a:pt x="0" y="0"/>
                </a:moveTo>
                <a:lnTo>
                  <a:pt x="423386" y="0"/>
                </a:lnTo>
                <a:lnTo>
                  <a:pt x="423386" y="313305"/>
                </a:lnTo>
                <a:lnTo>
                  <a:pt x="0" y="31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10" name="Group 10"/>
          <p:cNvGrpSpPr/>
          <p:nvPr/>
        </p:nvGrpSpPr>
        <p:grpSpPr>
          <a:xfrm>
            <a:off x="1608219" y="9707200"/>
            <a:ext cx="2545644" cy="243065"/>
            <a:chOff x="0" y="0"/>
            <a:chExt cx="3394192" cy="3240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6861" cy="324087"/>
            </a:xfrm>
            <a:custGeom>
              <a:avLst/>
              <a:gdLst/>
              <a:ahLst/>
              <a:cxnLst/>
              <a:rect l="l" t="t" r="r" b="b"/>
              <a:pathLst>
                <a:path w="226861" h="324087">
                  <a:moveTo>
                    <a:pt x="0" y="0"/>
                  </a:moveTo>
                  <a:lnTo>
                    <a:pt x="226861" y="0"/>
                  </a:lnTo>
                  <a:lnTo>
                    <a:pt x="226861" y="324087"/>
                  </a:lnTo>
                  <a:lnTo>
                    <a:pt x="0" y="324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44013" y="3796"/>
              <a:ext cx="3050179" cy="320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66"/>
                </a:lnSpc>
              </a:pPr>
              <a:r>
                <a:rPr lang="en-US" sz="1372">
                  <a:solidFill>
                    <a:srgbClr val="FFFFFF"/>
                  </a:solidFill>
                  <a:latin typeface="Futura Bold"/>
                </a:rPr>
                <a:t>Marszałkowska 138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656648" y="4904141"/>
            <a:ext cx="8852049" cy="44260"/>
          </a:xfrm>
          <a:custGeom>
            <a:avLst/>
            <a:gdLst/>
            <a:ahLst/>
            <a:cxnLst/>
            <a:rect l="l" t="t" r="r" b="b"/>
            <a:pathLst>
              <a:path w="8852049" h="44260">
                <a:moveTo>
                  <a:pt x="0" y="0"/>
                </a:moveTo>
                <a:lnTo>
                  <a:pt x="8852049" y="0"/>
                </a:lnTo>
                <a:lnTo>
                  <a:pt x="8852049" y="44261"/>
                </a:lnTo>
                <a:lnTo>
                  <a:pt x="0" y="442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14" name="Group 14"/>
          <p:cNvGrpSpPr/>
          <p:nvPr/>
        </p:nvGrpSpPr>
        <p:grpSpPr>
          <a:xfrm>
            <a:off x="2663806" y="4183925"/>
            <a:ext cx="2203636" cy="1528952"/>
            <a:chOff x="0" y="0"/>
            <a:chExt cx="588596" cy="4083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8596" cy="408387"/>
            </a:xfrm>
            <a:custGeom>
              <a:avLst/>
              <a:gdLst/>
              <a:ahLst/>
              <a:cxnLst/>
              <a:rect l="l" t="t" r="r" b="b"/>
              <a:pathLst>
                <a:path w="588596" h="408387">
                  <a:moveTo>
                    <a:pt x="0" y="0"/>
                  </a:moveTo>
                  <a:lnTo>
                    <a:pt x="588596" y="0"/>
                  </a:lnTo>
                  <a:lnTo>
                    <a:pt x="588596" y="408387"/>
                  </a:lnTo>
                  <a:lnTo>
                    <a:pt x="0" y="408387"/>
                  </a:lnTo>
                  <a:close/>
                </a:path>
              </a:pathLst>
            </a:custGeom>
            <a:solidFill>
              <a:srgbClr val="ECF6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588596" cy="465537"/>
            </a:xfrm>
            <a:prstGeom prst="rect">
              <a:avLst/>
            </a:prstGeom>
          </p:spPr>
          <p:txBody>
            <a:bodyPr lIns="72290" tIns="72290" rIns="72290" bIns="7229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67655" y="4183925"/>
            <a:ext cx="2203636" cy="1528952"/>
            <a:chOff x="0" y="0"/>
            <a:chExt cx="588596" cy="4083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8596" cy="408387"/>
            </a:xfrm>
            <a:custGeom>
              <a:avLst/>
              <a:gdLst/>
              <a:ahLst/>
              <a:cxnLst/>
              <a:rect l="l" t="t" r="r" b="b"/>
              <a:pathLst>
                <a:path w="588596" h="408387">
                  <a:moveTo>
                    <a:pt x="0" y="0"/>
                  </a:moveTo>
                  <a:lnTo>
                    <a:pt x="588596" y="0"/>
                  </a:lnTo>
                  <a:lnTo>
                    <a:pt x="588596" y="408387"/>
                  </a:lnTo>
                  <a:lnTo>
                    <a:pt x="0" y="408387"/>
                  </a:lnTo>
                  <a:close/>
                </a:path>
              </a:pathLst>
            </a:custGeom>
            <a:solidFill>
              <a:srgbClr val="ECF6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588596" cy="465537"/>
            </a:xfrm>
            <a:prstGeom prst="rect">
              <a:avLst/>
            </a:prstGeom>
          </p:spPr>
          <p:txBody>
            <a:bodyPr lIns="72290" tIns="72290" rIns="72290" bIns="7229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57942" y="4183925"/>
            <a:ext cx="2205272" cy="1528952"/>
            <a:chOff x="0" y="0"/>
            <a:chExt cx="589033" cy="4083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9033" cy="408387"/>
            </a:xfrm>
            <a:custGeom>
              <a:avLst/>
              <a:gdLst/>
              <a:ahLst/>
              <a:cxnLst/>
              <a:rect l="l" t="t" r="r" b="b"/>
              <a:pathLst>
                <a:path w="589033" h="408387">
                  <a:moveTo>
                    <a:pt x="0" y="0"/>
                  </a:moveTo>
                  <a:lnTo>
                    <a:pt x="589033" y="0"/>
                  </a:lnTo>
                  <a:lnTo>
                    <a:pt x="589033" y="408387"/>
                  </a:lnTo>
                  <a:lnTo>
                    <a:pt x="0" y="408387"/>
                  </a:lnTo>
                  <a:close/>
                </a:path>
              </a:pathLst>
            </a:custGeom>
            <a:solidFill>
              <a:srgbClr val="ECF6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589033" cy="465537"/>
            </a:xfrm>
            <a:prstGeom prst="rect">
              <a:avLst/>
            </a:prstGeom>
          </p:spPr>
          <p:txBody>
            <a:bodyPr lIns="72290" tIns="72290" rIns="72290" bIns="7229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900401" y="2667921"/>
            <a:ext cx="1368321" cy="1354079"/>
            <a:chOff x="0" y="0"/>
            <a:chExt cx="1512072" cy="1496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12072" cy="1496333"/>
            </a:xfrm>
            <a:custGeom>
              <a:avLst/>
              <a:gdLst/>
              <a:ahLst/>
              <a:cxnLst/>
              <a:rect l="l" t="t" r="r" b="b"/>
              <a:pathLst>
                <a:path w="1512072" h="1496333">
                  <a:moveTo>
                    <a:pt x="28290" y="0"/>
                  </a:moveTo>
                  <a:lnTo>
                    <a:pt x="1483782" y="0"/>
                  </a:lnTo>
                  <a:cubicBezTo>
                    <a:pt x="1491285" y="0"/>
                    <a:pt x="1498480" y="2981"/>
                    <a:pt x="1503786" y="8286"/>
                  </a:cubicBezTo>
                  <a:cubicBezTo>
                    <a:pt x="1509091" y="13591"/>
                    <a:pt x="1512072" y="20787"/>
                    <a:pt x="1512072" y="28290"/>
                  </a:cubicBezTo>
                  <a:lnTo>
                    <a:pt x="1512072" y="1468044"/>
                  </a:lnTo>
                  <a:cubicBezTo>
                    <a:pt x="1512072" y="1475547"/>
                    <a:pt x="1509091" y="1482742"/>
                    <a:pt x="1503786" y="1488048"/>
                  </a:cubicBezTo>
                  <a:cubicBezTo>
                    <a:pt x="1498480" y="1493353"/>
                    <a:pt x="1491285" y="1496333"/>
                    <a:pt x="1483782" y="1496333"/>
                  </a:cubicBezTo>
                  <a:lnTo>
                    <a:pt x="28290" y="1496333"/>
                  </a:lnTo>
                  <a:cubicBezTo>
                    <a:pt x="20787" y="1496333"/>
                    <a:pt x="13591" y="1493353"/>
                    <a:pt x="8286" y="1488048"/>
                  </a:cubicBezTo>
                  <a:cubicBezTo>
                    <a:pt x="2981" y="1482742"/>
                    <a:pt x="0" y="1475547"/>
                    <a:pt x="0" y="1468044"/>
                  </a:cubicBezTo>
                  <a:lnTo>
                    <a:pt x="0" y="28290"/>
                  </a:lnTo>
                  <a:cubicBezTo>
                    <a:pt x="0" y="20787"/>
                    <a:pt x="2981" y="13591"/>
                    <a:pt x="8286" y="8286"/>
                  </a:cubicBezTo>
                  <a:cubicBezTo>
                    <a:pt x="13591" y="2981"/>
                    <a:pt x="20787" y="0"/>
                    <a:pt x="28290" y="0"/>
                  </a:cubicBezTo>
                  <a:close/>
                </a:path>
              </a:pathLst>
            </a:custGeom>
            <a:solidFill>
              <a:srgbClr val="B0D3F4">
                <a:alpha val="64706"/>
              </a:srgbClr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512072" cy="1496333"/>
            </a:xfrm>
            <a:prstGeom prst="rect">
              <a:avLst/>
            </a:prstGeom>
          </p:spPr>
          <p:txBody>
            <a:bodyPr lIns="43657" tIns="43657" rIns="43657" bIns="43657" rtlCol="0" anchor="ctr"/>
            <a:lstStyle/>
            <a:p>
              <a:pPr algn="ctr">
                <a:lnSpc>
                  <a:spcPts val="695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5980179" y="2740579"/>
            <a:ext cx="1208764" cy="1208764"/>
          </a:xfrm>
          <a:custGeom>
            <a:avLst/>
            <a:gdLst/>
            <a:ahLst/>
            <a:cxnLst/>
            <a:rect l="l" t="t" r="r" b="b"/>
            <a:pathLst>
              <a:path w="1208764" h="1208764">
                <a:moveTo>
                  <a:pt x="0" y="0"/>
                </a:moveTo>
                <a:lnTo>
                  <a:pt x="1208764" y="0"/>
                </a:lnTo>
                <a:lnTo>
                  <a:pt x="1208764" y="1208764"/>
                </a:lnTo>
                <a:lnTo>
                  <a:pt x="0" y="12087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27" name="Group 27"/>
          <p:cNvGrpSpPr/>
          <p:nvPr/>
        </p:nvGrpSpPr>
        <p:grpSpPr>
          <a:xfrm>
            <a:off x="5057942" y="5893853"/>
            <a:ext cx="2205272" cy="1803739"/>
            <a:chOff x="0" y="0"/>
            <a:chExt cx="728312" cy="59570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28312" cy="595702"/>
            </a:xfrm>
            <a:custGeom>
              <a:avLst/>
              <a:gdLst/>
              <a:ahLst/>
              <a:cxnLst/>
              <a:rect l="l" t="t" r="r" b="b"/>
              <a:pathLst>
                <a:path w="728312" h="595702">
                  <a:moveTo>
                    <a:pt x="0" y="0"/>
                  </a:moveTo>
                  <a:lnTo>
                    <a:pt x="728312" y="0"/>
                  </a:lnTo>
                  <a:lnTo>
                    <a:pt x="728312" y="595702"/>
                  </a:lnTo>
                  <a:lnTo>
                    <a:pt x="0" y="595702"/>
                  </a:lnTo>
                  <a:close/>
                </a:path>
              </a:pathLst>
            </a:custGeom>
            <a:blipFill>
              <a:blip r:embed="rId10"/>
              <a:stretch>
                <a:fillRect l="-11451" r="-11451"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663806" y="5874803"/>
            <a:ext cx="2199822" cy="1822789"/>
            <a:chOff x="0" y="0"/>
            <a:chExt cx="740545" cy="6136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40545" cy="613621"/>
            </a:xfrm>
            <a:custGeom>
              <a:avLst/>
              <a:gdLst/>
              <a:ahLst/>
              <a:cxnLst/>
              <a:rect l="l" t="t" r="r" b="b"/>
              <a:pathLst>
                <a:path w="740545" h="613621">
                  <a:moveTo>
                    <a:pt x="0" y="0"/>
                  </a:moveTo>
                  <a:lnTo>
                    <a:pt x="740545" y="0"/>
                  </a:lnTo>
                  <a:lnTo>
                    <a:pt x="740545" y="613621"/>
                  </a:lnTo>
                  <a:lnTo>
                    <a:pt x="0" y="613621"/>
                  </a:lnTo>
                  <a:close/>
                </a:path>
              </a:pathLst>
            </a:custGeom>
            <a:blipFill>
              <a:blip r:embed="rId11"/>
              <a:stretch>
                <a:fillRect t="-40671" b="-40671"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31" name="Freeform 31"/>
          <p:cNvSpPr/>
          <p:nvPr/>
        </p:nvSpPr>
        <p:spPr>
          <a:xfrm>
            <a:off x="260453" y="5874803"/>
            <a:ext cx="2199822" cy="1822789"/>
          </a:xfrm>
          <a:custGeom>
            <a:avLst/>
            <a:gdLst/>
            <a:ahLst/>
            <a:cxnLst/>
            <a:rect l="l" t="t" r="r" b="b"/>
            <a:pathLst>
              <a:path w="2199822" h="1822789">
                <a:moveTo>
                  <a:pt x="0" y="0"/>
                </a:moveTo>
                <a:lnTo>
                  <a:pt x="2199823" y="0"/>
                </a:lnTo>
                <a:lnTo>
                  <a:pt x="2199823" y="1822789"/>
                </a:lnTo>
                <a:lnTo>
                  <a:pt x="0" y="18227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4495" r="-761" b="-27641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2" name="Freeform 32"/>
          <p:cNvSpPr/>
          <p:nvPr/>
        </p:nvSpPr>
        <p:spPr>
          <a:xfrm>
            <a:off x="-635401" y="8398747"/>
            <a:ext cx="8852049" cy="44260"/>
          </a:xfrm>
          <a:custGeom>
            <a:avLst/>
            <a:gdLst/>
            <a:ahLst/>
            <a:cxnLst/>
            <a:rect l="l" t="t" r="r" b="b"/>
            <a:pathLst>
              <a:path w="8852049" h="44260">
                <a:moveTo>
                  <a:pt x="0" y="0"/>
                </a:moveTo>
                <a:lnTo>
                  <a:pt x="8852049" y="0"/>
                </a:lnTo>
                <a:lnTo>
                  <a:pt x="8852049" y="44260"/>
                </a:lnTo>
                <a:lnTo>
                  <a:pt x="0" y="44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3" name="Group 33"/>
          <p:cNvGrpSpPr/>
          <p:nvPr/>
        </p:nvGrpSpPr>
        <p:grpSpPr>
          <a:xfrm>
            <a:off x="2663958" y="7859517"/>
            <a:ext cx="2210838" cy="1166980"/>
            <a:chOff x="0" y="0"/>
            <a:chExt cx="590520" cy="3117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90520" cy="311703"/>
            </a:xfrm>
            <a:custGeom>
              <a:avLst/>
              <a:gdLst/>
              <a:ahLst/>
              <a:cxnLst/>
              <a:rect l="l" t="t" r="r" b="b"/>
              <a:pathLst>
                <a:path w="590520" h="311703">
                  <a:moveTo>
                    <a:pt x="0" y="0"/>
                  </a:moveTo>
                  <a:lnTo>
                    <a:pt x="590520" y="0"/>
                  </a:lnTo>
                  <a:lnTo>
                    <a:pt x="590520" y="311703"/>
                  </a:lnTo>
                  <a:lnTo>
                    <a:pt x="0" y="311703"/>
                  </a:lnTo>
                  <a:close/>
                </a:path>
              </a:pathLst>
            </a:custGeom>
            <a:solidFill>
              <a:srgbClr val="ECF6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590520" cy="368853"/>
            </a:xfrm>
            <a:prstGeom prst="rect">
              <a:avLst/>
            </a:prstGeom>
          </p:spPr>
          <p:txBody>
            <a:bodyPr lIns="72290" tIns="72290" rIns="72290" bIns="7229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057883" y="7859517"/>
            <a:ext cx="2210838" cy="1166980"/>
            <a:chOff x="0" y="0"/>
            <a:chExt cx="590520" cy="3117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90520" cy="311703"/>
            </a:xfrm>
            <a:custGeom>
              <a:avLst/>
              <a:gdLst/>
              <a:ahLst/>
              <a:cxnLst/>
              <a:rect l="l" t="t" r="r" b="b"/>
              <a:pathLst>
                <a:path w="590520" h="311703">
                  <a:moveTo>
                    <a:pt x="0" y="0"/>
                  </a:moveTo>
                  <a:lnTo>
                    <a:pt x="590520" y="0"/>
                  </a:lnTo>
                  <a:lnTo>
                    <a:pt x="590520" y="311703"/>
                  </a:lnTo>
                  <a:lnTo>
                    <a:pt x="0" y="311703"/>
                  </a:lnTo>
                  <a:close/>
                </a:path>
              </a:pathLst>
            </a:custGeom>
            <a:solidFill>
              <a:srgbClr val="ECF6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590520" cy="368853"/>
            </a:xfrm>
            <a:prstGeom prst="rect">
              <a:avLst/>
            </a:prstGeom>
          </p:spPr>
          <p:txBody>
            <a:bodyPr lIns="72290" tIns="72290" rIns="72290" bIns="7229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60453" y="7859517"/>
            <a:ext cx="2210838" cy="1166980"/>
            <a:chOff x="0" y="0"/>
            <a:chExt cx="590520" cy="31170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90520" cy="311703"/>
            </a:xfrm>
            <a:custGeom>
              <a:avLst/>
              <a:gdLst/>
              <a:ahLst/>
              <a:cxnLst/>
              <a:rect l="l" t="t" r="r" b="b"/>
              <a:pathLst>
                <a:path w="590520" h="311703">
                  <a:moveTo>
                    <a:pt x="0" y="0"/>
                  </a:moveTo>
                  <a:lnTo>
                    <a:pt x="590520" y="0"/>
                  </a:lnTo>
                  <a:lnTo>
                    <a:pt x="590520" y="311703"/>
                  </a:lnTo>
                  <a:lnTo>
                    <a:pt x="0" y="311703"/>
                  </a:lnTo>
                  <a:close/>
                </a:path>
              </a:pathLst>
            </a:custGeom>
            <a:solidFill>
              <a:srgbClr val="ECF6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590520" cy="368853"/>
            </a:xfrm>
            <a:prstGeom prst="rect">
              <a:avLst/>
            </a:prstGeom>
          </p:spPr>
          <p:txBody>
            <a:bodyPr lIns="72290" tIns="72290" rIns="72290" bIns="72290" rtlCol="0" anchor="ctr"/>
            <a:lstStyle/>
            <a:p>
              <a:pPr algn="ctr">
                <a:lnSpc>
                  <a:spcPts val="1723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625454" y="3457740"/>
            <a:ext cx="476347" cy="476347"/>
            <a:chOff x="0" y="0"/>
            <a:chExt cx="406400" cy="4064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0D6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301371" y="342891"/>
            <a:ext cx="6767344" cy="129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920" dirty="0">
                <a:solidFill>
                  <a:srgbClr val="120D6B"/>
                </a:solidFill>
                <a:latin typeface="New Standard Bold"/>
              </a:rPr>
              <a:t>TWOJE </a:t>
            </a:r>
            <a:r>
              <a:rPr lang="en-US" sz="2920" dirty="0">
                <a:solidFill>
                  <a:srgbClr val="EE6A99"/>
                </a:solidFill>
                <a:latin typeface="New Standard Bold Italics"/>
              </a:rPr>
              <a:t>ULUBIONE MIEJSCE</a:t>
            </a:r>
            <a:r>
              <a:rPr lang="en-US" sz="2920" dirty="0">
                <a:solidFill>
                  <a:srgbClr val="120D6B"/>
                </a:solidFill>
                <a:latin typeface="New Standard Bold"/>
              </a:rPr>
              <a:t> </a:t>
            </a:r>
          </a:p>
          <a:p>
            <a:pPr algn="l">
              <a:lnSpc>
                <a:spcPts val="3387"/>
              </a:lnSpc>
            </a:pPr>
            <a:r>
              <a:rPr lang="en-US" sz="2920" dirty="0">
                <a:solidFill>
                  <a:srgbClr val="120D6B"/>
                </a:solidFill>
                <a:latin typeface="New Standard Bold"/>
              </a:rPr>
              <a:t>NA KULINARNEJ MAPIE WARSZAWY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09110" y="1763046"/>
            <a:ext cx="694178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21">
                <a:solidFill>
                  <a:srgbClr val="120D6B"/>
                </a:solidFill>
                <a:latin typeface="Futura"/>
              </a:rPr>
              <a:t>Marszałkowska 138 to przestrzeń pełna pozytywnej energii, dobrych afirmacji</a:t>
            </a:r>
          </a:p>
          <a:p>
            <a:pPr algn="l">
              <a:lnSpc>
                <a:spcPts val="1680"/>
              </a:lnSpc>
            </a:pPr>
            <a:r>
              <a:rPr lang="en-US" sz="1400" spc="-21">
                <a:solidFill>
                  <a:srgbClr val="120D6B"/>
                </a:solidFill>
                <a:latin typeface="Futura"/>
              </a:rPr>
              <a:t>i zdrowych, wysoko wibracyjnych potraw. Nasza restauracja mieści się w budynku</a:t>
            </a:r>
          </a:p>
          <a:p>
            <a:pPr algn="l">
              <a:lnSpc>
                <a:spcPts val="1680"/>
              </a:lnSpc>
            </a:pPr>
            <a:r>
              <a:rPr lang="en-US" sz="1400" spc="-21">
                <a:solidFill>
                  <a:srgbClr val="120D6B"/>
                </a:solidFill>
                <a:latin typeface="Futura"/>
              </a:rPr>
              <a:t>Teatru Kwadrat. To idealne miejsce na organizację spotkań zarówno firmowych</a:t>
            </a:r>
          </a:p>
          <a:p>
            <a:pPr algn="l">
              <a:lnSpc>
                <a:spcPts val="1680"/>
              </a:lnSpc>
            </a:pPr>
            <a:r>
              <a:rPr lang="en-US" sz="1400" spc="-21">
                <a:solidFill>
                  <a:srgbClr val="120D6B"/>
                </a:solidFill>
                <a:latin typeface="Futura"/>
              </a:rPr>
              <a:t>jak i prywatnych.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608219" y="9980161"/>
            <a:ext cx="3289125" cy="469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3"/>
              </a:lnSpc>
            </a:pPr>
            <a:r>
              <a:rPr lang="en-US" sz="1252" spc="33">
                <a:solidFill>
                  <a:srgbClr val="FFFFFF"/>
                </a:solidFill>
                <a:latin typeface="Futura Medium"/>
              </a:rPr>
              <a:t>REZERWACJE 696 566 633</a:t>
            </a:r>
          </a:p>
          <a:p>
            <a:pPr algn="l">
              <a:lnSpc>
                <a:spcPts val="1803"/>
              </a:lnSpc>
            </a:pPr>
            <a:r>
              <a:rPr lang="en-US" sz="1252" spc="33">
                <a:solidFill>
                  <a:srgbClr val="FFFFFF"/>
                </a:solidFill>
                <a:latin typeface="Futura Medium"/>
              </a:rPr>
              <a:t>WSPÓŁPRACA INFO@ROYAL-CATERING.PL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00970" y="9730043"/>
            <a:ext cx="1243978" cy="812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"/>
              </a:lnSpc>
            </a:pPr>
            <a:r>
              <a:rPr lang="en-US" sz="3096" spc="232" dirty="0">
                <a:solidFill>
                  <a:srgbClr val="FFFFFF"/>
                </a:solidFill>
                <a:latin typeface="Windsor Light"/>
              </a:rPr>
              <a:t>ROYAL</a:t>
            </a:r>
          </a:p>
          <a:p>
            <a:pPr algn="ctr">
              <a:lnSpc>
                <a:spcPts val="3401"/>
              </a:lnSpc>
            </a:pPr>
            <a:r>
              <a:rPr lang="en-US" sz="4098" spc="327" dirty="0">
                <a:solidFill>
                  <a:srgbClr val="FFFFFF"/>
                </a:solidFill>
                <a:latin typeface="Windsor Light"/>
              </a:rPr>
              <a:t>CAFE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375689" y="9678760"/>
            <a:ext cx="973672" cy="377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82"/>
              </a:lnSpc>
            </a:pPr>
            <a:r>
              <a:rPr lang="en-US" sz="1058" spc="-52" dirty="0">
                <a:solidFill>
                  <a:srgbClr val="CCE6FE"/>
                </a:solidFill>
                <a:latin typeface="Now Bold"/>
              </a:rPr>
              <a:t>ZESKANUJ</a:t>
            </a:r>
          </a:p>
          <a:p>
            <a:pPr algn="ctr">
              <a:lnSpc>
                <a:spcPts val="1482"/>
              </a:lnSpc>
            </a:pPr>
            <a:r>
              <a:rPr lang="en-US" sz="1058" spc="-52" dirty="0">
                <a:solidFill>
                  <a:srgbClr val="CCE6FE"/>
                </a:solidFill>
                <a:latin typeface="Now Bold"/>
              </a:rPr>
              <a:t>ZAOBSERWUJ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765838" y="4379378"/>
            <a:ext cx="199575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EE6A99"/>
                </a:solidFill>
                <a:latin typeface="Futura Bold Italics"/>
              </a:rPr>
              <a:t> Wyjście integracyjne </a:t>
            </a:r>
            <a:r>
              <a:rPr lang="en-US" sz="1180">
                <a:solidFill>
                  <a:srgbClr val="120D6B"/>
                </a:solidFill>
                <a:latin typeface="Futura"/>
              </a:rPr>
              <a:t>najlepiej rozpocząć od dobrej kolacji</a:t>
            </a:r>
          </a:p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120D6B"/>
                </a:solidFill>
                <a:latin typeface="Futura"/>
              </a:rPr>
              <a:t>i drinka! Zarezerwuj stolik</a:t>
            </a:r>
          </a:p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120D6B"/>
                </a:solidFill>
                <a:latin typeface="Futura"/>
              </a:rPr>
              <a:t>i otwórz rachunek lub złóż</a:t>
            </a:r>
          </a:p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120D6B"/>
                </a:solidFill>
                <a:latin typeface="Futura"/>
              </a:rPr>
              <a:t>i opłać zamówienie</a:t>
            </a:r>
          </a:p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120D6B"/>
                </a:solidFill>
                <a:latin typeface="Futura"/>
              </a:rPr>
              <a:t>z wyprzedzeniem.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71594" y="4669700"/>
            <a:ext cx="199575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120D6B"/>
                </a:solidFill>
                <a:latin typeface="Futura"/>
              </a:rPr>
              <a:t>Idealne miejsce na </a:t>
            </a:r>
            <a:r>
              <a:rPr lang="en-US" sz="1180">
                <a:solidFill>
                  <a:srgbClr val="EE6A99"/>
                </a:solidFill>
                <a:latin typeface="Futura Bold Italics"/>
              </a:rPr>
              <a:t>spotkanie</a:t>
            </a:r>
          </a:p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EE6A99"/>
                </a:solidFill>
                <a:latin typeface="Futura Bold Italics"/>
              </a:rPr>
              <a:t>biznesowe</a:t>
            </a:r>
            <a:r>
              <a:rPr lang="en-US" sz="1180">
                <a:solidFill>
                  <a:srgbClr val="120D6B"/>
                </a:solidFill>
                <a:latin typeface="Futura"/>
              </a:rPr>
              <a:t> w centrum Warszawy. 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114280" y="4319752"/>
            <a:ext cx="205417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120D6B"/>
                </a:solidFill>
                <a:latin typeface="Futura"/>
              </a:rPr>
              <a:t>Zorganizuj </a:t>
            </a:r>
            <a:r>
              <a:rPr lang="en-US" sz="1180">
                <a:solidFill>
                  <a:srgbClr val="EE6A99"/>
                </a:solidFill>
                <a:latin typeface="Futura Bold Italics"/>
              </a:rPr>
              <a:t>wydarzenie zamknięte</a:t>
            </a:r>
            <a:r>
              <a:rPr lang="en-US" sz="1180">
                <a:solidFill>
                  <a:srgbClr val="120D6B"/>
                </a:solidFill>
                <a:latin typeface="Futura"/>
              </a:rPr>
              <a:t> z widokiem</a:t>
            </a:r>
          </a:p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120D6B"/>
                </a:solidFill>
                <a:latin typeface="Futura"/>
              </a:rPr>
              <a:t>na PKiN. Wesprzemy Cię</a:t>
            </a:r>
          </a:p>
          <a:p>
            <a:pPr algn="ctr">
              <a:lnSpc>
                <a:spcPts val="1416"/>
              </a:lnSpc>
            </a:pPr>
            <a:r>
              <a:rPr lang="en-US" sz="1180">
                <a:solidFill>
                  <a:srgbClr val="120D6B"/>
                </a:solidFill>
                <a:latin typeface="Futura"/>
              </a:rPr>
              <a:t>w organizacji przyjęcia urodzinowego, świątecznej imprezy i każdej innej okazji, którą warto uczcić.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01371" y="2818374"/>
            <a:ext cx="2297015" cy="52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4"/>
              </a:lnSpc>
              <a:spcBef>
                <a:spcPct val="0"/>
              </a:spcBef>
            </a:pPr>
            <a:r>
              <a:rPr lang="en-US" sz="3039">
                <a:solidFill>
                  <a:srgbClr val="EE6A99"/>
                </a:solidFill>
                <a:latin typeface="Gistesy"/>
              </a:rPr>
              <a:t>tu chcesz wracać!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09110" y="3398403"/>
            <a:ext cx="4462132" cy="556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3"/>
              </a:lnSpc>
            </a:pPr>
            <a:r>
              <a:rPr lang="en-US" sz="1581" spc="-79">
                <a:solidFill>
                  <a:srgbClr val="120D6B"/>
                </a:solidFill>
                <a:latin typeface="Now Bold"/>
              </a:rPr>
              <a:t>ZESKANUJ, </a:t>
            </a:r>
            <a:r>
              <a:rPr lang="en-US" sz="1581" spc="-79">
                <a:solidFill>
                  <a:srgbClr val="EE6A99"/>
                </a:solidFill>
                <a:latin typeface="Now Bold"/>
              </a:rPr>
              <a:t>ZAPOZNAJ SIĘ Z NASZYM MENU </a:t>
            </a:r>
          </a:p>
          <a:p>
            <a:pPr algn="l">
              <a:lnSpc>
                <a:spcPts val="2213"/>
              </a:lnSpc>
            </a:pPr>
            <a:r>
              <a:rPr lang="en-US" sz="1581" spc="-79">
                <a:solidFill>
                  <a:srgbClr val="120D6B"/>
                </a:solidFill>
                <a:latin typeface="Now Bold"/>
              </a:rPr>
              <a:t>I WYBIERZ TO CO DLA CIEBIE NAJLEPSZE!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031129" y="7878688"/>
            <a:ext cx="1518988" cy="39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423" spc="126">
                <a:solidFill>
                  <a:srgbClr val="EE6A99"/>
                </a:solidFill>
                <a:latin typeface="Gistesy"/>
              </a:rPr>
              <a:t>happy hours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809442" y="8336661"/>
            <a:ext cx="1916178" cy="2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9"/>
              </a:lnSpc>
            </a:pPr>
            <a:r>
              <a:rPr lang="en-US" sz="1500" spc="-52">
                <a:solidFill>
                  <a:srgbClr val="120D6B"/>
                </a:solidFill>
                <a:latin typeface="New Standard Bold"/>
              </a:rPr>
              <a:t>APEROL 1+1 </a:t>
            </a:r>
            <a:r>
              <a:rPr lang="en-US" sz="1500" spc="-52">
                <a:solidFill>
                  <a:srgbClr val="EE6A99"/>
                </a:solidFill>
                <a:latin typeface="New Standard Bold Italics"/>
              </a:rPr>
              <a:t>GRATIS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667620" y="8639655"/>
            <a:ext cx="2199822" cy="238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"/>
              </a:lnSpc>
            </a:pPr>
            <a:r>
              <a:rPr lang="en-US" sz="670">
                <a:solidFill>
                  <a:srgbClr val="120D6B"/>
                </a:solidFill>
                <a:latin typeface="Futura Bold"/>
              </a:rPr>
              <a:t>od poniedziałku do piątku</a:t>
            </a:r>
          </a:p>
          <a:p>
            <a:pPr algn="ctr">
              <a:lnSpc>
                <a:spcPts val="938"/>
              </a:lnSpc>
            </a:pPr>
            <a:r>
              <a:rPr lang="en-US" sz="670">
                <a:solidFill>
                  <a:srgbClr val="120D6B"/>
                </a:solidFill>
                <a:latin typeface="Futura Bold"/>
              </a:rPr>
              <a:t>w godzinach 18:00-20:00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384457" y="7892855"/>
            <a:ext cx="1557575" cy="407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468" spc="128">
                <a:solidFill>
                  <a:srgbClr val="EE6A99"/>
                </a:solidFill>
                <a:latin typeface="Gistesy"/>
              </a:rPr>
              <a:t>lunch dnia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391735" y="8336661"/>
            <a:ext cx="1550297" cy="226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9"/>
              </a:lnSpc>
            </a:pPr>
            <a:r>
              <a:rPr lang="en-US" sz="1500">
                <a:solidFill>
                  <a:srgbClr val="120D6B"/>
                </a:solidFill>
                <a:latin typeface="New Standard Bold"/>
              </a:rPr>
              <a:t>39,90 zł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057883" y="8639655"/>
            <a:ext cx="2166972" cy="23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"/>
              </a:lnSpc>
            </a:pPr>
            <a:r>
              <a:rPr lang="en-US" sz="670">
                <a:solidFill>
                  <a:srgbClr val="120D6B"/>
                </a:solidFill>
                <a:latin typeface="Futura Bold"/>
              </a:rPr>
              <a:t>codziennie w godzinach</a:t>
            </a:r>
          </a:p>
          <a:p>
            <a:pPr algn="ctr">
              <a:lnSpc>
                <a:spcPts val="938"/>
              </a:lnSpc>
            </a:pPr>
            <a:r>
              <a:rPr lang="en-US" sz="670">
                <a:solidFill>
                  <a:srgbClr val="120D6B"/>
                </a:solidFill>
                <a:latin typeface="Futura Bold"/>
              </a:rPr>
              <a:t>12:00-15:00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60453" y="7892855"/>
            <a:ext cx="2199822" cy="407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468" spc="98">
                <a:solidFill>
                  <a:srgbClr val="EE6A99"/>
                </a:solidFill>
                <a:latin typeface="Gistesy"/>
              </a:rPr>
              <a:t>weekendowe śniadania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39724" y="8350554"/>
            <a:ext cx="1550297" cy="21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"/>
              </a:lnSpc>
            </a:pPr>
            <a:r>
              <a:rPr lang="en-US" sz="1428">
                <a:solidFill>
                  <a:srgbClr val="120D6B"/>
                </a:solidFill>
                <a:latin typeface="New Standard Bold"/>
              </a:rPr>
              <a:t>KAWA </a:t>
            </a:r>
            <a:r>
              <a:rPr lang="en-US" sz="1428">
                <a:solidFill>
                  <a:srgbClr val="EE6A99"/>
                </a:solidFill>
                <a:latin typeface="New Standard Bold Italics"/>
              </a:rPr>
              <a:t>GRATIS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67655" y="8653821"/>
            <a:ext cx="2192621" cy="23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"/>
              </a:lnSpc>
            </a:pPr>
            <a:r>
              <a:rPr lang="en-US" sz="670">
                <a:solidFill>
                  <a:srgbClr val="120D6B"/>
                </a:solidFill>
                <a:latin typeface="Futura Bold"/>
              </a:rPr>
              <a:t>codziennie w godzinach</a:t>
            </a:r>
          </a:p>
          <a:p>
            <a:pPr algn="ctr">
              <a:lnSpc>
                <a:spcPts val="938"/>
              </a:lnSpc>
            </a:pPr>
            <a:r>
              <a:rPr lang="en-US" sz="670">
                <a:solidFill>
                  <a:srgbClr val="120D6B"/>
                </a:solidFill>
                <a:latin typeface="Futura Bold"/>
              </a:rPr>
              <a:t>12:00-15:00 </a:t>
            </a:r>
          </a:p>
        </p:txBody>
      </p:sp>
      <p:grpSp>
        <p:nvGrpSpPr>
          <p:cNvPr id="64" name="Group 64"/>
          <p:cNvGrpSpPr/>
          <p:nvPr/>
        </p:nvGrpSpPr>
        <p:grpSpPr>
          <a:xfrm>
            <a:off x="4988656" y="3457740"/>
            <a:ext cx="476347" cy="476347"/>
            <a:chOff x="0" y="0"/>
            <a:chExt cx="406400" cy="4064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6A99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77800" y="-19050"/>
              <a:ext cx="152400" cy="425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1" y="5543477"/>
            <a:ext cx="7558869" cy="5148523"/>
          </a:xfrm>
          <a:custGeom>
            <a:avLst/>
            <a:gdLst/>
            <a:ahLst/>
            <a:cxnLst/>
            <a:rect l="l" t="t" r="r" b="b"/>
            <a:pathLst>
              <a:path w="7558869" h="5148523">
                <a:moveTo>
                  <a:pt x="0" y="0"/>
                </a:moveTo>
                <a:lnTo>
                  <a:pt x="7558869" y="0"/>
                </a:lnTo>
                <a:lnTo>
                  <a:pt x="7558869" y="5148523"/>
                </a:lnTo>
                <a:lnTo>
                  <a:pt x="0" y="5148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17" r="-6388" b="-8777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10404" y="4652993"/>
            <a:ext cx="7565811" cy="4870429"/>
          </a:xfrm>
          <a:custGeom>
            <a:avLst/>
            <a:gdLst/>
            <a:ahLst/>
            <a:cxnLst/>
            <a:rect l="l" t="t" r="r" b="b"/>
            <a:pathLst>
              <a:path w="7565811" h="4870429">
                <a:moveTo>
                  <a:pt x="0" y="0"/>
                </a:moveTo>
                <a:lnTo>
                  <a:pt x="7565811" y="0"/>
                </a:lnTo>
                <a:lnTo>
                  <a:pt x="7565811" y="4870429"/>
                </a:lnTo>
                <a:lnTo>
                  <a:pt x="0" y="487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" t="-52374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 rot="-10800000">
            <a:off x="1131" y="5538217"/>
            <a:ext cx="7558869" cy="3116765"/>
          </a:xfrm>
          <a:custGeom>
            <a:avLst/>
            <a:gdLst/>
            <a:ahLst/>
            <a:cxnLst/>
            <a:rect l="l" t="t" r="r" b="b"/>
            <a:pathLst>
              <a:path w="7558869" h="3116765">
                <a:moveTo>
                  <a:pt x="0" y="0"/>
                </a:moveTo>
                <a:lnTo>
                  <a:pt x="7558869" y="0"/>
                </a:lnTo>
                <a:lnTo>
                  <a:pt x="7558869" y="3116764"/>
                </a:lnTo>
                <a:lnTo>
                  <a:pt x="0" y="31167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9810" r="-16352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 rot="-10800000">
            <a:off x="-5811" y="5346000"/>
            <a:ext cx="7572753" cy="3122489"/>
          </a:xfrm>
          <a:custGeom>
            <a:avLst/>
            <a:gdLst/>
            <a:ahLst/>
            <a:cxnLst/>
            <a:rect l="l" t="t" r="r" b="b"/>
            <a:pathLst>
              <a:path w="7572753" h="3122489">
                <a:moveTo>
                  <a:pt x="0" y="0"/>
                </a:moveTo>
                <a:lnTo>
                  <a:pt x="7572753" y="0"/>
                </a:lnTo>
                <a:lnTo>
                  <a:pt x="7572753" y="3122489"/>
                </a:lnTo>
                <a:lnTo>
                  <a:pt x="0" y="3122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9810" r="-16352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AutoShape 6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1285086" y="132798"/>
            <a:ext cx="367016" cy="386842"/>
          </a:xfrm>
          <a:custGeom>
            <a:avLst/>
            <a:gdLst/>
            <a:ahLst/>
            <a:cxnLst/>
            <a:rect l="l" t="t" r="r" b="b"/>
            <a:pathLst>
              <a:path w="367016" h="386842">
                <a:moveTo>
                  <a:pt x="0" y="0"/>
                </a:moveTo>
                <a:lnTo>
                  <a:pt x="367016" y="0"/>
                </a:lnTo>
                <a:lnTo>
                  <a:pt x="367016" y="386842"/>
                </a:lnTo>
                <a:lnTo>
                  <a:pt x="0" y="386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TextBox 8"/>
          <p:cNvSpPr txBox="1"/>
          <p:nvPr/>
        </p:nvSpPr>
        <p:spPr>
          <a:xfrm>
            <a:off x="-12753" y="218870"/>
            <a:ext cx="7559995" cy="27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83838"/>
                </a:solidFill>
                <a:latin typeface="Now Medium"/>
                <a:hlinkClick r:id="rId8" tooltip="http://www.royal-catering.pl/nasze-drzewa"/>
              </a:rPr>
              <a:t>kliknij i zobacz kalkulator naszych drzew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2753" y="2005300"/>
            <a:ext cx="7579694" cy="1902278"/>
            <a:chOff x="0" y="0"/>
            <a:chExt cx="3323480" cy="8340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23480" cy="834095"/>
            </a:xfrm>
            <a:custGeom>
              <a:avLst/>
              <a:gdLst/>
              <a:ahLst/>
              <a:cxnLst/>
              <a:rect l="l" t="t" r="r" b="b"/>
              <a:pathLst>
                <a:path w="3323480" h="834095">
                  <a:moveTo>
                    <a:pt x="0" y="0"/>
                  </a:moveTo>
                  <a:lnTo>
                    <a:pt x="3323480" y="0"/>
                  </a:lnTo>
                  <a:lnTo>
                    <a:pt x="3323480" y="834095"/>
                  </a:lnTo>
                  <a:lnTo>
                    <a:pt x="0" y="834095"/>
                  </a:lnTo>
                  <a:close/>
                </a:path>
              </a:pathLst>
            </a:custGeom>
            <a:solidFill>
              <a:srgbClr val="82BD3F">
                <a:alpha val="35686"/>
              </a:srgbClr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3323480" cy="843620"/>
            </a:xfrm>
            <a:prstGeom prst="rect">
              <a:avLst/>
            </a:prstGeom>
          </p:spPr>
          <p:txBody>
            <a:bodyPr lIns="107305" tIns="107305" rIns="107305" bIns="107305" rtlCol="0" anchor="ctr"/>
            <a:lstStyle/>
            <a:p>
              <a:pPr algn="ctr">
                <a:lnSpc>
                  <a:spcPts val="62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" y="2117788"/>
            <a:ext cx="7576212" cy="1677302"/>
            <a:chOff x="0" y="0"/>
            <a:chExt cx="10101616" cy="223640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rcRect t="15489" b="15489"/>
            <a:stretch>
              <a:fillRect/>
            </a:stretch>
          </p:blipFill>
          <p:spPr>
            <a:xfrm>
              <a:off x="0" y="0"/>
              <a:ext cx="2430154" cy="2236402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rcRect l="9251" r="9251"/>
            <a:stretch>
              <a:fillRect/>
            </a:stretch>
          </p:blipFill>
          <p:spPr>
            <a:xfrm>
              <a:off x="2557154" y="0"/>
              <a:ext cx="2430154" cy="2236402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/>
            <a:srcRect l="10424" t="18712" r="34375" b="13555"/>
            <a:stretch>
              <a:fillRect/>
            </a:stretch>
          </p:blipFill>
          <p:spPr>
            <a:xfrm>
              <a:off x="5114308" y="0"/>
              <a:ext cx="2430154" cy="2236402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2"/>
            <a:srcRect t="15489" b="15489"/>
            <a:stretch>
              <a:fillRect/>
            </a:stretch>
          </p:blipFill>
          <p:spPr>
            <a:xfrm>
              <a:off x="7671462" y="0"/>
              <a:ext cx="2430154" cy="2236402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522874" y="5378682"/>
            <a:ext cx="3885285" cy="3419051"/>
            <a:chOff x="0" y="0"/>
            <a:chExt cx="5180380" cy="455873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80380" cy="4558734"/>
            </a:xfrm>
            <a:custGeom>
              <a:avLst/>
              <a:gdLst/>
              <a:ahLst/>
              <a:cxnLst/>
              <a:rect l="l" t="t" r="r" b="b"/>
              <a:pathLst>
                <a:path w="5180380" h="4558734">
                  <a:moveTo>
                    <a:pt x="0" y="0"/>
                  </a:moveTo>
                  <a:lnTo>
                    <a:pt x="5180380" y="0"/>
                  </a:lnTo>
                  <a:lnTo>
                    <a:pt x="5180380" y="4558734"/>
                  </a:lnTo>
                  <a:lnTo>
                    <a:pt x="0" y="4558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517890" y="3152807"/>
              <a:ext cx="617138" cy="542310"/>
            </a:xfrm>
            <a:custGeom>
              <a:avLst/>
              <a:gdLst/>
              <a:ahLst/>
              <a:cxnLst/>
              <a:rect l="l" t="t" r="r" b="b"/>
              <a:pathLst>
                <a:path w="617138" h="542310">
                  <a:moveTo>
                    <a:pt x="0" y="0"/>
                  </a:moveTo>
                  <a:lnTo>
                    <a:pt x="617138" y="0"/>
                  </a:lnTo>
                  <a:lnTo>
                    <a:pt x="617138" y="542310"/>
                  </a:lnTo>
                  <a:lnTo>
                    <a:pt x="0" y="54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424830" y="2610497"/>
              <a:ext cx="617138" cy="542310"/>
            </a:xfrm>
            <a:custGeom>
              <a:avLst/>
              <a:gdLst/>
              <a:ahLst/>
              <a:cxnLst/>
              <a:rect l="l" t="t" r="r" b="b"/>
              <a:pathLst>
                <a:path w="617138" h="542310">
                  <a:moveTo>
                    <a:pt x="0" y="0"/>
                  </a:moveTo>
                  <a:lnTo>
                    <a:pt x="617138" y="0"/>
                  </a:lnTo>
                  <a:lnTo>
                    <a:pt x="617138" y="542310"/>
                  </a:lnTo>
                  <a:lnTo>
                    <a:pt x="0" y="54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031805" y="1483050"/>
              <a:ext cx="617138" cy="542310"/>
            </a:xfrm>
            <a:custGeom>
              <a:avLst/>
              <a:gdLst/>
              <a:ahLst/>
              <a:cxnLst/>
              <a:rect l="l" t="t" r="r" b="b"/>
              <a:pathLst>
                <a:path w="617138" h="542310">
                  <a:moveTo>
                    <a:pt x="0" y="0"/>
                  </a:moveTo>
                  <a:lnTo>
                    <a:pt x="617138" y="0"/>
                  </a:lnTo>
                  <a:lnTo>
                    <a:pt x="617138" y="542310"/>
                  </a:lnTo>
                  <a:lnTo>
                    <a:pt x="0" y="542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59668" y="3111431"/>
              <a:ext cx="333582" cy="429735"/>
            </a:xfrm>
            <a:custGeom>
              <a:avLst/>
              <a:gdLst/>
              <a:ahLst/>
              <a:cxnLst/>
              <a:rect l="l" t="t" r="r" b="b"/>
              <a:pathLst>
                <a:path w="333582" h="429735">
                  <a:moveTo>
                    <a:pt x="0" y="0"/>
                  </a:moveTo>
                  <a:lnTo>
                    <a:pt x="333582" y="0"/>
                  </a:lnTo>
                  <a:lnTo>
                    <a:pt x="333582" y="429736"/>
                  </a:lnTo>
                  <a:lnTo>
                    <a:pt x="0" y="429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0190" y="2545509"/>
              <a:ext cx="333582" cy="429735"/>
            </a:xfrm>
            <a:custGeom>
              <a:avLst/>
              <a:gdLst/>
              <a:ahLst/>
              <a:cxnLst/>
              <a:rect l="l" t="t" r="r" b="b"/>
              <a:pathLst>
                <a:path w="333582" h="429735">
                  <a:moveTo>
                    <a:pt x="0" y="0"/>
                  </a:moveTo>
                  <a:lnTo>
                    <a:pt x="333582" y="0"/>
                  </a:lnTo>
                  <a:lnTo>
                    <a:pt x="333582" y="429735"/>
                  </a:lnTo>
                  <a:lnTo>
                    <a:pt x="0" y="42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184308" y="1454678"/>
              <a:ext cx="333582" cy="429735"/>
            </a:xfrm>
            <a:custGeom>
              <a:avLst/>
              <a:gdLst/>
              <a:ahLst/>
              <a:cxnLst/>
              <a:rect l="l" t="t" r="r" b="b"/>
              <a:pathLst>
                <a:path w="333582" h="429735">
                  <a:moveTo>
                    <a:pt x="0" y="0"/>
                  </a:moveTo>
                  <a:lnTo>
                    <a:pt x="333582" y="0"/>
                  </a:lnTo>
                  <a:lnTo>
                    <a:pt x="333582" y="429736"/>
                  </a:lnTo>
                  <a:lnTo>
                    <a:pt x="0" y="429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3135028" y="3249179"/>
              <a:ext cx="1031589" cy="291987"/>
              <a:chOff x="0" y="0"/>
              <a:chExt cx="660650" cy="18699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60650" cy="186994"/>
              </a:xfrm>
              <a:custGeom>
                <a:avLst/>
                <a:gdLst/>
                <a:ahLst/>
                <a:cxnLst/>
                <a:rect l="l" t="t" r="r" b="b"/>
                <a:pathLst>
                  <a:path w="660650" h="186994">
                    <a:moveTo>
                      <a:pt x="62995" y="0"/>
                    </a:moveTo>
                    <a:lnTo>
                      <a:pt x="597655" y="0"/>
                    </a:lnTo>
                    <a:cubicBezTo>
                      <a:pt x="614362" y="0"/>
                      <a:pt x="630385" y="6637"/>
                      <a:pt x="642199" y="18451"/>
                    </a:cubicBezTo>
                    <a:cubicBezTo>
                      <a:pt x="654013" y="30265"/>
                      <a:pt x="660650" y="46288"/>
                      <a:pt x="660650" y="62995"/>
                    </a:cubicBezTo>
                    <a:lnTo>
                      <a:pt x="660650" y="123999"/>
                    </a:lnTo>
                    <a:cubicBezTo>
                      <a:pt x="660650" y="140706"/>
                      <a:pt x="654013" y="156729"/>
                      <a:pt x="642199" y="168543"/>
                    </a:cubicBezTo>
                    <a:cubicBezTo>
                      <a:pt x="630385" y="180357"/>
                      <a:pt x="614362" y="186994"/>
                      <a:pt x="597655" y="186994"/>
                    </a:cubicBezTo>
                    <a:lnTo>
                      <a:pt x="62995" y="186994"/>
                    </a:lnTo>
                    <a:cubicBezTo>
                      <a:pt x="46288" y="186994"/>
                      <a:pt x="30265" y="180357"/>
                      <a:pt x="18451" y="168543"/>
                    </a:cubicBezTo>
                    <a:cubicBezTo>
                      <a:pt x="6637" y="156729"/>
                      <a:pt x="0" y="140706"/>
                      <a:pt x="0" y="123999"/>
                    </a:cubicBezTo>
                    <a:lnTo>
                      <a:pt x="0" y="62995"/>
                    </a:lnTo>
                    <a:cubicBezTo>
                      <a:pt x="0" y="46288"/>
                      <a:pt x="6637" y="30265"/>
                      <a:pt x="18451" y="18451"/>
                    </a:cubicBezTo>
                    <a:cubicBezTo>
                      <a:pt x="30265" y="6637"/>
                      <a:pt x="46288" y="0"/>
                      <a:pt x="629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8383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19050"/>
                <a:ext cx="660650" cy="2060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216255" y="3315112"/>
              <a:ext cx="869135" cy="150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8"/>
                </a:lnSpc>
                <a:spcBef>
                  <a:spcPct val="0"/>
                </a:spcBef>
              </a:pPr>
              <a:r>
                <a:rPr lang="en-US" sz="713">
                  <a:solidFill>
                    <a:srgbClr val="383838"/>
                  </a:solidFill>
                  <a:latin typeface="Now"/>
                </a:rPr>
                <a:t>Ogrodzieniec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1262694" y="2735658"/>
              <a:ext cx="1031589" cy="291987"/>
              <a:chOff x="0" y="0"/>
              <a:chExt cx="660650" cy="18699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660650" cy="186994"/>
              </a:xfrm>
              <a:custGeom>
                <a:avLst/>
                <a:gdLst/>
                <a:ahLst/>
                <a:cxnLst/>
                <a:rect l="l" t="t" r="r" b="b"/>
                <a:pathLst>
                  <a:path w="660650" h="186994">
                    <a:moveTo>
                      <a:pt x="62995" y="0"/>
                    </a:moveTo>
                    <a:lnTo>
                      <a:pt x="597655" y="0"/>
                    </a:lnTo>
                    <a:cubicBezTo>
                      <a:pt x="614362" y="0"/>
                      <a:pt x="630385" y="6637"/>
                      <a:pt x="642199" y="18451"/>
                    </a:cubicBezTo>
                    <a:cubicBezTo>
                      <a:pt x="654013" y="30265"/>
                      <a:pt x="660650" y="46288"/>
                      <a:pt x="660650" y="62995"/>
                    </a:cubicBezTo>
                    <a:lnTo>
                      <a:pt x="660650" y="123999"/>
                    </a:lnTo>
                    <a:cubicBezTo>
                      <a:pt x="660650" y="140706"/>
                      <a:pt x="654013" y="156729"/>
                      <a:pt x="642199" y="168543"/>
                    </a:cubicBezTo>
                    <a:cubicBezTo>
                      <a:pt x="630385" y="180357"/>
                      <a:pt x="614362" y="186994"/>
                      <a:pt x="597655" y="186994"/>
                    </a:cubicBezTo>
                    <a:lnTo>
                      <a:pt x="62995" y="186994"/>
                    </a:lnTo>
                    <a:cubicBezTo>
                      <a:pt x="46288" y="186994"/>
                      <a:pt x="30265" y="180357"/>
                      <a:pt x="18451" y="168543"/>
                    </a:cubicBezTo>
                    <a:cubicBezTo>
                      <a:pt x="6637" y="156729"/>
                      <a:pt x="0" y="140706"/>
                      <a:pt x="0" y="123999"/>
                    </a:cubicBezTo>
                    <a:lnTo>
                      <a:pt x="0" y="62995"/>
                    </a:lnTo>
                    <a:cubicBezTo>
                      <a:pt x="0" y="46288"/>
                      <a:pt x="6637" y="30265"/>
                      <a:pt x="18451" y="18451"/>
                    </a:cubicBezTo>
                    <a:cubicBezTo>
                      <a:pt x="30265" y="6637"/>
                      <a:pt x="46288" y="0"/>
                      <a:pt x="629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8383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19050"/>
                <a:ext cx="660650" cy="2060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343921" y="2801591"/>
              <a:ext cx="869135" cy="150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8"/>
                </a:lnSpc>
                <a:spcBef>
                  <a:spcPct val="0"/>
                </a:spcBef>
              </a:pPr>
              <a:r>
                <a:rPr lang="en-US" sz="713">
                  <a:solidFill>
                    <a:srgbClr val="383838"/>
                  </a:solidFill>
                  <a:latin typeface="Now"/>
                </a:rPr>
                <a:t>Radomsko</a:t>
              </a:r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2659668" y="1592427"/>
              <a:ext cx="1031589" cy="291987"/>
              <a:chOff x="0" y="0"/>
              <a:chExt cx="660650" cy="18699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660650" cy="186994"/>
              </a:xfrm>
              <a:custGeom>
                <a:avLst/>
                <a:gdLst/>
                <a:ahLst/>
                <a:cxnLst/>
                <a:rect l="l" t="t" r="r" b="b"/>
                <a:pathLst>
                  <a:path w="660650" h="186994">
                    <a:moveTo>
                      <a:pt x="62995" y="0"/>
                    </a:moveTo>
                    <a:lnTo>
                      <a:pt x="597655" y="0"/>
                    </a:lnTo>
                    <a:cubicBezTo>
                      <a:pt x="614362" y="0"/>
                      <a:pt x="630385" y="6637"/>
                      <a:pt x="642199" y="18451"/>
                    </a:cubicBezTo>
                    <a:cubicBezTo>
                      <a:pt x="654013" y="30265"/>
                      <a:pt x="660650" y="46288"/>
                      <a:pt x="660650" y="62995"/>
                    </a:cubicBezTo>
                    <a:lnTo>
                      <a:pt x="660650" y="123999"/>
                    </a:lnTo>
                    <a:cubicBezTo>
                      <a:pt x="660650" y="140706"/>
                      <a:pt x="654013" y="156729"/>
                      <a:pt x="642199" y="168543"/>
                    </a:cubicBezTo>
                    <a:cubicBezTo>
                      <a:pt x="630385" y="180357"/>
                      <a:pt x="614362" y="186994"/>
                      <a:pt x="597655" y="186994"/>
                    </a:cubicBezTo>
                    <a:lnTo>
                      <a:pt x="62995" y="186994"/>
                    </a:lnTo>
                    <a:cubicBezTo>
                      <a:pt x="46288" y="186994"/>
                      <a:pt x="30265" y="180357"/>
                      <a:pt x="18451" y="168543"/>
                    </a:cubicBezTo>
                    <a:cubicBezTo>
                      <a:pt x="6637" y="156729"/>
                      <a:pt x="0" y="140706"/>
                      <a:pt x="0" y="123999"/>
                    </a:cubicBezTo>
                    <a:lnTo>
                      <a:pt x="0" y="62995"/>
                    </a:lnTo>
                    <a:cubicBezTo>
                      <a:pt x="0" y="46288"/>
                      <a:pt x="6637" y="30265"/>
                      <a:pt x="18451" y="18451"/>
                    </a:cubicBezTo>
                    <a:cubicBezTo>
                      <a:pt x="30265" y="6637"/>
                      <a:pt x="46288" y="0"/>
                      <a:pt x="629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383838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19050"/>
                <a:ext cx="660650" cy="2060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2740895" y="1658359"/>
              <a:ext cx="869135" cy="150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8"/>
                </a:lnSpc>
                <a:spcBef>
                  <a:spcPct val="0"/>
                </a:spcBef>
              </a:pPr>
              <a:r>
                <a:rPr lang="en-US" sz="713">
                  <a:solidFill>
                    <a:srgbClr val="383838"/>
                  </a:solidFill>
                  <a:latin typeface="Now"/>
                </a:rPr>
                <a:t>Gostynin</a:t>
              </a:r>
            </a:p>
          </p:txBody>
        </p:sp>
      </p:grpSp>
      <p:sp>
        <p:nvSpPr>
          <p:cNvPr id="37" name="AutoShape 37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38" name="Group 38"/>
          <p:cNvGrpSpPr/>
          <p:nvPr/>
        </p:nvGrpSpPr>
        <p:grpSpPr>
          <a:xfrm>
            <a:off x="271371" y="7603182"/>
            <a:ext cx="1853712" cy="1889669"/>
            <a:chOff x="0" y="0"/>
            <a:chExt cx="2471616" cy="2519558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471616" cy="2519558"/>
              <a:chOff x="0" y="0"/>
              <a:chExt cx="812800" cy="82856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2856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28566">
                    <a:moveTo>
                      <a:pt x="85173" y="0"/>
                    </a:moveTo>
                    <a:lnTo>
                      <a:pt x="727627" y="0"/>
                    </a:lnTo>
                    <a:cubicBezTo>
                      <a:pt x="774667" y="0"/>
                      <a:pt x="812800" y="38133"/>
                      <a:pt x="812800" y="85173"/>
                    </a:cubicBezTo>
                    <a:lnTo>
                      <a:pt x="812800" y="743393"/>
                    </a:lnTo>
                    <a:cubicBezTo>
                      <a:pt x="812800" y="790433"/>
                      <a:pt x="774667" y="828566"/>
                      <a:pt x="727627" y="828566"/>
                    </a:cubicBezTo>
                    <a:lnTo>
                      <a:pt x="85173" y="828566"/>
                    </a:lnTo>
                    <a:cubicBezTo>
                      <a:pt x="38133" y="828566"/>
                      <a:pt x="0" y="790433"/>
                      <a:pt x="0" y="743393"/>
                    </a:cubicBezTo>
                    <a:lnTo>
                      <a:pt x="0" y="85173"/>
                    </a:lnTo>
                    <a:cubicBezTo>
                      <a:pt x="0" y="38133"/>
                      <a:pt x="38133" y="0"/>
                      <a:pt x="85173" y="0"/>
                    </a:cubicBezTo>
                    <a:close/>
                  </a:path>
                </a:pathLst>
              </a:custGeom>
              <a:solidFill>
                <a:srgbClr val="FFFFFF">
                  <a:alpha val="78824"/>
                </a:srgbClr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9525"/>
                <a:ext cx="812800" cy="838091"/>
              </a:xfrm>
              <a:prstGeom prst="rect">
                <a:avLst/>
              </a:prstGeom>
            </p:spPr>
            <p:txBody>
              <a:bodyPr lIns="84187" tIns="84187" rIns="84187" bIns="84187" rtlCol="0" anchor="ctr"/>
              <a:lstStyle/>
              <a:p>
                <a:pPr algn="ctr">
                  <a:lnSpc>
                    <a:spcPts val="627"/>
                  </a:lnSpc>
                </a:pPr>
                <a:endParaRPr/>
              </a:p>
            </p:txBody>
          </p:sp>
        </p:grpSp>
        <p:sp>
          <p:nvSpPr>
            <p:cNvPr id="42" name="Freeform 42"/>
            <p:cNvSpPr/>
            <p:nvPr/>
          </p:nvSpPr>
          <p:spPr>
            <a:xfrm>
              <a:off x="128254" y="150180"/>
              <a:ext cx="2215108" cy="2215108"/>
            </a:xfrm>
            <a:custGeom>
              <a:avLst/>
              <a:gdLst/>
              <a:ahLst/>
              <a:cxnLst/>
              <a:rect l="l" t="t" r="r" b="b"/>
              <a:pathLst>
                <a:path w="2215108" h="2215108">
                  <a:moveTo>
                    <a:pt x="0" y="0"/>
                  </a:moveTo>
                  <a:lnTo>
                    <a:pt x="2215108" y="0"/>
                  </a:lnTo>
                  <a:lnTo>
                    <a:pt x="2215108" y="2215108"/>
                  </a:lnTo>
                  <a:lnTo>
                    <a:pt x="0" y="22151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43" name="Freeform 43"/>
          <p:cNvSpPr/>
          <p:nvPr/>
        </p:nvSpPr>
        <p:spPr>
          <a:xfrm rot="5189095" flipV="1">
            <a:off x="1471464" y="7285290"/>
            <a:ext cx="2169089" cy="747499"/>
          </a:xfrm>
          <a:custGeom>
            <a:avLst/>
            <a:gdLst/>
            <a:ahLst/>
            <a:cxnLst/>
            <a:rect l="l" t="t" r="r" b="b"/>
            <a:pathLst>
              <a:path w="2169089" h="747499">
                <a:moveTo>
                  <a:pt x="0" y="747499"/>
                </a:moveTo>
                <a:lnTo>
                  <a:pt x="2169088" y="747499"/>
                </a:lnTo>
                <a:lnTo>
                  <a:pt x="2169088" y="0"/>
                </a:lnTo>
                <a:lnTo>
                  <a:pt x="0" y="0"/>
                </a:lnTo>
                <a:lnTo>
                  <a:pt x="0" y="747499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44" name="Group 44"/>
          <p:cNvGrpSpPr/>
          <p:nvPr/>
        </p:nvGrpSpPr>
        <p:grpSpPr>
          <a:xfrm>
            <a:off x="184270" y="4021878"/>
            <a:ext cx="7223889" cy="965203"/>
            <a:chOff x="0" y="0"/>
            <a:chExt cx="9631852" cy="1286937"/>
          </a:xfrm>
        </p:grpSpPr>
        <p:sp>
          <p:nvSpPr>
            <p:cNvPr id="45" name="TextBox 45"/>
            <p:cNvSpPr txBox="1"/>
            <p:nvPr/>
          </p:nvSpPr>
          <p:spPr>
            <a:xfrm>
              <a:off x="0" y="0"/>
              <a:ext cx="2989615" cy="1286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"/>
                </a:lnSpc>
              </a:pPr>
              <a:r>
                <a:rPr lang="en-US" sz="900" spc="-9">
                  <a:solidFill>
                    <a:srgbClr val="383838"/>
                  </a:solidFill>
                  <a:latin typeface="Now Medium"/>
                </a:rPr>
                <a:t>RADOMSKO</a:t>
              </a:r>
            </a:p>
            <a:p>
              <a:pPr algn="ctr">
                <a:lnSpc>
                  <a:spcPts val="960"/>
                </a:lnSpc>
              </a:pPr>
              <a:endParaRPr lang="en-US" sz="900" spc="-9">
                <a:solidFill>
                  <a:srgbClr val="383838"/>
                </a:solidFill>
                <a:latin typeface="Now Medium"/>
              </a:endParaRPr>
            </a:p>
            <a:p>
              <a:pPr algn="ctr">
                <a:lnSpc>
                  <a:spcPts val="960"/>
                </a:lnSpc>
              </a:pPr>
              <a:r>
                <a:rPr lang="en-US" sz="800" spc="-8">
                  <a:solidFill>
                    <a:srgbClr val="383838"/>
                  </a:solidFill>
                  <a:latin typeface="Now Light"/>
                </a:rPr>
                <a:t>W 2021 roku w wyniku nawałnicy, która przeszła w pasie obejmującym część gminy Przedbórz, Żytno i Kobiele Wielkie, zniszczeniu uległy ogromne połacie lasu. </a:t>
              </a:r>
            </a:p>
            <a:p>
              <a:pPr algn="ctr">
                <a:lnSpc>
                  <a:spcPts val="960"/>
                </a:lnSpc>
              </a:pPr>
              <a:r>
                <a:rPr lang="en-US" sz="800" spc="-8">
                  <a:solidFill>
                    <a:srgbClr val="383838"/>
                  </a:solidFill>
                  <a:latin typeface="Now Light"/>
                </a:rPr>
                <a:t>Na tych terenach posadzimy 29 400</a:t>
              </a:r>
            </a:p>
            <a:p>
              <a:pPr algn="ctr">
                <a:lnSpc>
                  <a:spcPts val="960"/>
                </a:lnSpc>
              </a:pPr>
              <a:r>
                <a:rPr lang="en-US" sz="800" spc="-8">
                  <a:solidFill>
                    <a:srgbClr val="383838"/>
                  </a:solidFill>
                  <a:latin typeface="Now Light"/>
                </a:rPr>
                <a:t>brzóz, sosen, dębów i buków.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321118" y="0"/>
              <a:ext cx="2989615" cy="970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"/>
                </a:lnSpc>
              </a:pPr>
              <a:r>
                <a:rPr lang="en-US" sz="900" spc="-9">
                  <a:solidFill>
                    <a:srgbClr val="383838"/>
                  </a:solidFill>
                  <a:latin typeface="Now Medium"/>
                </a:rPr>
                <a:t>GOSTYNIN</a:t>
              </a:r>
            </a:p>
            <a:p>
              <a:pPr algn="ctr">
                <a:lnSpc>
                  <a:spcPts val="960"/>
                </a:lnSpc>
              </a:pPr>
              <a:endParaRPr lang="en-US" sz="900" spc="-9">
                <a:solidFill>
                  <a:srgbClr val="383838"/>
                </a:solidFill>
                <a:latin typeface="Now Medium"/>
              </a:endParaRPr>
            </a:p>
            <a:p>
              <a:pPr algn="ctr">
                <a:lnSpc>
                  <a:spcPts val="960"/>
                </a:lnSpc>
              </a:pPr>
              <a:r>
                <a:rPr lang="en-US" sz="800" spc="-8">
                  <a:solidFill>
                    <a:srgbClr val="383838"/>
                  </a:solidFill>
                  <a:latin typeface="Now Light"/>
                </a:rPr>
                <a:t>Nawałnica z lipca 2022 w gminie Szczawin Kościelny, powiecie gostynińskim doszczętnie zniszczyła rozległe tereny leśne. W Gostyninie posadzimy 26 000 brzóz oraz sosen.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642237" y="0"/>
              <a:ext cx="2989615" cy="1286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"/>
                </a:lnSpc>
              </a:pPr>
              <a:r>
                <a:rPr lang="en-US" sz="900" spc="-9">
                  <a:solidFill>
                    <a:srgbClr val="383838"/>
                  </a:solidFill>
                  <a:latin typeface="Now Medium"/>
                </a:rPr>
                <a:t>OGRODZIENIEC</a:t>
              </a:r>
            </a:p>
            <a:p>
              <a:pPr algn="ctr">
                <a:lnSpc>
                  <a:spcPts val="960"/>
                </a:lnSpc>
              </a:pPr>
              <a:endParaRPr lang="en-US" sz="900" spc="-9">
                <a:solidFill>
                  <a:srgbClr val="383838"/>
                </a:solidFill>
                <a:latin typeface="Now Medium"/>
              </a:endParaRPr>
            </a:p>
            <a:p>
              <a:pPr algn="ctr">
                <a:lnSpc>
                  <a:spcPts val="960"/>
                </a:lnSpc>
              </a:pPr>
              <a:r>
                <a:rPr lang="en-US" sz="800" spc="-8">
                  <a:solidFill>
                    <a:srgbClr val="383838"/>
                  </a:solidFill>
                  <a:latin typeface="Now Light"/>
                </a:rPr>
                <a:t>Tereny przeznaczone na sadzenie</a:t>
              </a:r>
            </a:p>
            <a:p>
              <a:pPr algn="ctr">
                <a:lnSpc>
                  <a:spcPts val="960"/>
                </a:lnSpc>
              </a:pPr>
              <a:r>
                <a:rPr lang="en-US" sz="800" spc="-8">
                  <a:solidFill>
                    <a:srgbClr val="383838"/>
                  </a:solidFill>
                  <a:latin typeface="Now Light"/>
                </a:rPr>
                <a:t>z Posadzimy.pl w gminie Ogrodzieniec</a:t>
              </a:r>
            </a:p>
            <a:p>
              <a:pPr algn="ctr">
                <a:lnSpc>
                  <a:spcPts val="960"/>
                </a:lnSpc>
              </a:pPr>
              <a:r>
                <a:rPr lang="en-US" sz="800" spc="-8">
                  <a:solidFill>
                    <a:srgbClr val="383838"/>
                  </a:solidFill>
                  <a:latin typeface="Now Light"/>
                </a:rPr>
                <a:t>to miejsca zniszczone w wyniku gwałtownej burzy. Las, który od lat rośnie w siłę dzięki naszej współpracy, w tym roku zyska kolejne dziesiątki tysięcy drzew. </a:t>
              </a: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84270" y="1074644"/>
            <a:ext cx="7136788" cy="71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3"/>
              </a:lnSpc>
            </a:pPr>
            <a:r>
              <a:rPr lang="en-US" sz="2199" spc="32">
                <a:solidFill>
                  <a:srgbClr val="383838"/>
                </a:solidFill>
                <a:latin typeface="Now"/>
              </a:rPr>
              <a:t>POZNAJ LEPIEJ MIEJSCA, W KTÓRYCH POWSTAJE</a:t>
            </a:r>
          </a:p>
          <a:p>
            <a:pPr algn="ctr">
              <a:lnSpc>
                <a:spcPts val="3280"/>
              </a:lnSpc>
            </a:pPr>
            <a:r>
              <a:rPr lang="en-US" sz="4000">
                <a:solidFill>
                  <a:srgbClr val="388E3C"/>
                </a:solidFill>
                <a:latin typeface="Gistesy"/>
              </a:rPr>
              <a:t>nasz wspólny las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55311" y="6963702"/>
            <a:ext cx="1685832" cy="555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2"/>
              </a:lnSpc>
            </a:pPr>
            <a:r>
              <a:rPr lang="en-US" sz="1082">
                <a:solidFill>
                  <a:srgbClr val="383838"/>
                </a:solidFill>
                <a:latin typeface="Now Medium"/>
              </a:rPr>
              <a:t>ZESKANUJ</a:t>
            </a:r>
          </a:p>
          <a:p>
            <a:pPr algn="ctr">
              <a:lnSpc>
                <a:spcPts val="1342"/>
              </a:lnSpc>
            </a:pPr>
            <a:r>
              <a:rPr lang="en-US" sz="1082">
                <a:solidFill>
                  <a:srgbClr val="383838"/>
                </a:solidFill>
                <a:latin typeface="Now Medium"/>
              </a:rPr>
              <a:t>I SPRAWDŹ</a:t>
            </a:r>
          </a:p>
          <a:p>
            <a:pPr algn="ctr">
              <a:lnSpc>
                <a:spcPts val="1838"/>
              </a:lnSpc>
            </a:pPr>
            <a:r>
              <a:rPr lang="en-US" sz="1482">
                <a:solidFill>
                  <a:srgbClr val="388E3C"/>
                </a:solidFill>
                <a:latin typeface="Now Medium"/>
              </a:rPr>
              <a:t>NASZE DRZEWA</a:t>
            </a:r>
          </a:p>
        </p:txBody>
      </p:sp>
      <p:sp>
        <p:nvSpPr>
          <p:cNvPr id="50" name="Freeform 50"/>
          <p:cNvSpPr/>
          <p:nvPr/>
        </p:nvSpPr>
        <p:spPr>
          <a:xfrm rot="5400000">
            <a:off x="1113192" y="4342785"/>
            <a:ext cx="1378396" cy="3236239"/>
          </a:xfrm>
          <a:custGeom>
            <a:avLst/>
            <a:gdLst/>
            <a:ahLst/>
            <a:cxnLst/>
            <a:rect l="l" t="t" r="r" b="b"/>
            <a:pathLst>
              <a:path w="1378396" h="3236239">
                <a:moveTo>
                  <a:pt x="0" y="0"/>
                </a:moveTo>
                <a:lnTo>
                  <a:pt x="1378396" y="0"/>
                </a:lnTo>
                <a:lnTo>
                  <a:pt x="1378396" y="3236239"/>
                </a:lnTo>
                <a:lnTo>
                  <a:pt x="0" y="323623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r="-65991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51" name="Group 51"/>
          <p:cNvGrpSpPr/>
          <p:nvPr/>
        </p:nvGrpSpPr>
        <p:grpSpPr>
          <a:xfrm>
            <a:off x="753022" y="10273013"/>
            <a:ext cx="6173614" cy="209085"/>
            <a:chOff x="0" y="0"/>
            <a:chExt cx="8231485" cy="278780"/>
          </a:xfrm>
        </p:grpSpPr>
        <p:sp>
          <p:nvSpPr>
            <p:cNvPr id="52" name="Freeform 52"/>
            <p:cNvSpPr/>
            <p:nvPr/>
          </p:nvSpPr>
          <p:spPr>
            <a:xfrm>
              <a:off x="3339424" y="0"/>
              <a:ext cx="278780" cy="278780"/>
            </a:xfrm>
            <a:custGeom>
              <a:avLst/>
              <a:gdLst/>
              <a:ahLst/>
              <a:cxnLst/>
              <a:rect l="l" t="t" r="r" b="b"/>
              <a:pathLst>
                <a:path w="278780" h="278780">
                  <a:moveTo>
                    <a:pt x="0" y="0"/>
                  </a:moveTo>
                  <a:lnTo>
                    <a:pt x="278780" y="0"/>
                  </a:lnTo>
                  <a:lnTo>
                    <a:pt x="278780" y="278780"/>
                  </a:lnTo>
                  <a:lnTo>
                    <a:pt x="0" y="278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6261013" y="0"/>
              <a:ext cx="278780" cy="278780"/>
            </a:xfrm>
            <a:custGeom>
              <a:avLst/>
              <a:gdLst/>
              <a:ahLst/>
              <a:cxnLst/>
              <a:rect l="l" t="t" r="r" b="b"/>
              <a:pathLst>
                <a:path w="278780" h="278780">
                  <a:moveTo>
                    <a:pt x="0" y="0"/>
                  </a:moveTo>
                  <a:lnTo>
                    <a:pt x="278780" y="0"/>
                  </a:lnTo>
                  <a:lnTo>
                    <a:pt x="278780" y="278780"/>
                  </a:lnTo>
                  <a:lnTo>
                    <a:pt x="0" y="278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1371113" y="0"/>
              <a:ext cx="278780" cy="278780"/>
            </a:xfrm>
            <a:custGeom>
              <a:avLst/>
              <a:gdLst/>
              <a:ahLst/>
              <a:cxnLst/>
              <a:rect l="l" t="t" r="r" b="b"/>
              <a:pathLst>
                <a:path w="278780" h="278780">
                  <a:moveTo>
                    <a:pt x="0" y="0"/>
                  </a:moveTo>
                  <a:lnTo>
                    <a:pt x="278780" y="0"/>
                  </a:lnTo>
                  <a:lnTo>
                    <a:pt x="278780" y="278780"/>
                  </a:lnTo>
                  <a:lnTo>
                    <a:pt x="0" y="278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3618204" y="2925"/>
              <a:ext cx="2337345" cy="249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6"/>
                </a:lnSpc>
              </a:pPr>
              <a:r>
                <a:rPr lang="en-US" sz="1048" u="sng">
                  <a:solidFill>
                    <a:srgbClr val="FFFFFF"/>
                  </a:solidFill>
                  <a:latin typeface="Now"/>
                  <a:hlinkClick r:id="rId28" tooltip="https://www.facebook.com/RoyalCateringWarszawa/"/>
                </a:rPr>
                <a:t>@RoyalCateringWarszawa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6539793" y="2925"/>
              <a:ext cx="1691692" cy="249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6"/>
                </a:lnSpc>
              </a:pPr>
              <a:r>
                <a:rPr lang="en-US" sz="1048" u="sng">
                  <a:solidFill>
                    <a:srgbClr val="FFFFFF"/>
                  </a:solidFill>
                  <a:latin typeface="Now"/>
                  <a:hlinkClick r:id="rId29" tooltip="https://www.instagram.com/royal_catering.pl/"/>
                </a:rPr>
                <a:t>@royal_catering.pl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649893" y="2925"/>
              <a:ext cx="1458755" cy="249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6"/>
                </a:lnSpc>
              </a:pPr>
              <a:r>
                <a:rPr lang="en-US" sz="1048" u="sng">
                  <a:solidFill>
                    <a:srgbClr val="FFFFFF"/>
                  </a:solidFill>
                  <a:latin typeface="Now"/>
                  <a:hlinkClick r:id="rId30" tooltip="https://www.tiktok.com/@royal_catering"/>
                </a:rPr>
                <a:t>@royal_catering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2924"/>
              <a:ext cx="1371113" cy="249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66"/>
                </a:lnSpc>
              </a:pPr>
              <a:r>
                <a:rPr lang="en-US" sz="1048">
                  <a:solidFill>
                    <a:srgbClr val="FFFFFF"/>
                  </a:solidFill>
                  <a:latin typeface="Now"/>
                </a:rPr>
                <a:t>Polub nas na: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151" y="973568"/>
            <a:ext cx="7031699" cy="8787400"/>
            <a:chOff x="0" y="0"/>
            <a:chExt cx="2356884" cy="29453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6884" cy="2945360"/>
            </a:xfrm>
            <a:custGeom>
              <a:avLst/>
              <a:gdLst/>
              <a:ahLst/>
              <a:cxnLst/>
              <a:rect l="l" t="t" r="r" b="b"/>
              <a:pathLst>
                <a:path w="2356884" h="2945360">
                  <a:moveTo>
                    <a:pt x="0" y="0"/>
                  </a:moveTo>
                  <a:lnTo>
                    <a:pt x="2356884" y="0"/>
                  </a:lnTo>
                  <a:lnTo>
                    <a:pt x="2356884" y="2945360"/>
                  </a:lnTo>
                  <a:lnTo>
                    <a:pt x="0" y="294536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56884" cy="2973935"/>
            </a:xfrm>
            <a:prstGeom prst="rect">
              <a:avLst/>
            </a:prstGeom>
          </p:spPr>
          <p:txBody>
            <a:bodyPr lIns="46677" tIns="46677" rIns="46677" bIns="46677" rtlCol="0" anchor="ctr"/>
            <a:lstStyle/>
            <a:p>
              <a:pPr algn="ctr">
                <a:lnSpc>
                  <a:spcPts val="244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358308" y="4204492"/>
            <a:ext cx="7208204" cy="4424035"/>
          </a:xfrm>
          <a:custGeom>
            <a:avLst/>
            <a:gdLst/>
            <a:ahLst/>
            <a:cxnLst/>
            <a:rect l="l" t="t" r="r" b="b"/>
            <a:pathLst>
              <a:path w="7208204" h="4424035">
                <a:moveTo>
                  <a:pt x="0" y="0"/>
                </a:moveTo>
                <a:lnTo>
                  <a:pt x="7208204" y="0"/>
                </a:lnTo>
                <a:lnTo>
                  <a:pt x="7208204" y="4424035"/>
                </a:lnTo>
                <a:lnTo>
                  <a:pt x="0" y="4424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AutoShape 6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264151" y="225901"/>
            <a:ext cx="480697" cy="292463"/>
          </a:xfrm>
          <a:custGeom>
            <a:avLst/>
            <a:gdLst/>
            <a:ahLst/>
            <a:cxnLst/>
            <a:rect l="l" t="t" r="r" b="b"/>
            <a:pathLst>
              <a:path w="480697" h="292463">
                <a:moveTo>
                  <a:pt x="0" y="0"/>
                </a:moveTo>
                <a:lnTo>
                  <a:pt x="480697" y="0"/>
                </a:lnTo>
                <a:lnTo>
                  <a:pt x="480697" y="292462"/>
                </a:lnTo>
                <a:lnTo>
                  <a:pt x="0" y="292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329" t="-46527" r="-119729" b="-248448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1659483" y="287023"/>
            <a:ext cx="1146856" cy="170219"/>
          </a:xfrm>
          <a:custGeom>
            <a:avLst/>
            <a:gdLst/>
            <a:ahLst/>
            <a:cxnLst/>
            <a:rect l="l" t="t" r="r" b="b"/>
            <a:pathLst>
              <a:path w="1146856" h="170219">
                <a:moveTo>
                  <a:pt x="0" y="0"/>
                </a:moveTo>
                <a:lnTo>
                  <a:pt x="1146856" y="0"/>
                </a:lnTo>
                <a:lnTo>
                  <a:pt x="1146856" y="170218"/>
                </a:lnTo>
                <a:lnTo>
                  <a:pt x="0" y="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030" t="-481362" r="-22407" b="-125380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870466" y="287023"/>
            <a:ext cx="789017" cy="170219"/>
          </a:xfrm>
          <a:custGeom>
            <a:avLst/>
            <a:gdLst/>
            <a:ahLst/>
            <a:cxnLst/>
            <a:rect l="l" t="t" r="r" b="b"/>
            <a:pathLst>
              <a:path w="789017" h="170219">
                <a:moveTo>
                  <a:pt x="0" y="0"/>
                </a:moveTo>
                <a:lnTo>
                  <a:pt x="789017" y="0"/>
                </a:lnTo>
                <a:lnTo>
                  <a:pt x="789017" y="170218"/>
                </a:lnTo>
                <a:lnTo>
                  <a:pt x="0" y="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117" t="-206368" r="-21356" b="-157045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AutoShape 10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1" name="TextBox 11"/>
          <p:cNvSpPr txBox="1"/>
          <p:nvPr/>
        </p:nvSpPr>
        <p:spPr>
          <a:xfrm>
            <a:off x="1104505" y="2369946"/>
            <a:ext cx="5699495" cy="622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1811">
                <a:solidFill>
                  <a:srgbClr val="383838"/>
                </a:solidFill>
                <a:latin typeface="Now Bold"/>
              </a:rPr>
              <a:t>PRZYGOTUJĘ OFERTĘ, NA MIARĘ</a:t>
            </a:r>
          </a:p>
          <a:p>
            <a:pPr algn="ctr">
              <a:lnSpc>
                <a:spcPts val="2536"/>
              </a:lnSpc>
            </a:pPr>
            <a:r>
              <a:rPr lang="en-US" sz="1811">
                <a:solidFill>
                  <a:srgbClr val="383838"/>
                </a:solidFill>
                <a:latin typeface="Now Bold"/>
              </a:rPr>
              <a:t>TWOICH POTRZEB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3173" y="1451605"/>
            <a:ext cx="4762159" cy="788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4628">
                <a:solidFill>
                  <a:srgbClr val="EE6A99"/>
                </a:solidFill>
                <a:latin typeface="Gistesy"/>
              </a:rPr>
              <a:t>skontaktuj się ze mną!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64835" y="271802"/>
            <a:ext cx="1931014" cy="18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0"/>
              </a:lnSpc>
              <a:spcBef>
                <a:spcPct val="0"/>
              </a:spcBef>
            </a:pPr>
            <a:r>
              <a:rPr lang="en-US" sz="1100">
                <a:solidFill>
                  <a:srgbClr val="A6A6A6"/>
                </a:solidFill>
                <a:latin typeface="Now"/>
              </a:rPr>
              <a:t>www.royal-catering.pl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234545" y="10263488"/>
            <a:ext cx="5090909" cy="172417"/>
            <a:chOff x="0" y="0"/>
            <a:chExt cx="6787879" cy="229889"/>
          </a:xfrm>
        </p:grpSpPr>
        <p:sp>
          <p:nvSpPr>
            <p:cNvPr id="15" name="Freeform 15"/>
            <p:cNvSpPr/>
            <p:nvPr/>
          </p:nvSpPr>
          <p:spPr>
            <a:xfrm>
              <a:off x="2753768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162980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30652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983657" y="-4270"/>
              <a:ext cx="192743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@RoyalCateringWarszawa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92869" y="-4270"/>
              <a:ext cx="139501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@royal_catering.pl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60541" y="-4270"/>
              <a:ext cx="1202924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271"/>
              <a:ext cx="1130652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Polub nas na: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 rot="-21827">
            <a:off x="2521620" y="3284018"/>
            <a:ext cx="2802319" cy="6102322"/>
            <a:chOff x="0" y="0"/>
            <a:chExt cx="368831" cy="80316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8831" cy="803166"/>
            </a:xfrm>
            <a:custGeom>
              <a:avLst/>
              <a:gdLst/>
              <a:ahLst/>
              <a:cxnLst/>
              <a:rect l="l" t="t" r="r" b="b"/>
              <a:pathLst>
                <a:path w="368831" h="803166">
                  <a:moveTo>
                    <a:pt x="80118" y="0"/>
                  </a:moveTo>
                  <a:lnTo>
                    <a:pt x="288713" y="0"/>
                  </a:lnTo>
                  <a:cubicBezTo>
                    <a:pt x="309962" y="0"/>
                    <a:pt x="330340" y="8441"/>
                    <a:pt x="345365" y="23466"/>
                  </a:cubicBezTo>
                  <a:cubicBezTo>
                    <a:pt x="360390" y="38491"/>
                    <a:pt x="368831" y="58869"/>
                    <a:pt x="368831" y="80118"/>
                  </a:cubicBezTo>
                  <a:lnTo>
                    <a:pt x="368831" y="723048"/>
                  </a:lnTo>
                  <a:cubicBezTo>
                    <a:pt x="368831" y="744297"/>
                    <a:pt x="360390" y="764675"/>
                    <a:pt x="345365" y="779700"/>
                  </a:cubicBezTo>
                  <a:cubicBezTo>
                    <a:pt x="330340" y="794725"/>
                    <a:pt x="309962" y="803166"/>
                    <a:pt x="288713" y="803166"/>
                  </a:cubicBezTo>
                  <a:lnTo>
                    <a:pt x="80118" y="803166"/>
                  </a:lnTo>
                  <a:cubicBezTo>
                    <a:pt x="58869" y="803166"/>
                    <a:pt x="38491" y="794725"/>
                    <a:pt x="23466" y="779700"/>
                  </a:cubicBezTo>
                  <a:cubicBezTo>
                    <a:pt x="8441" y="764675"/>
                    <a:pt x="0" y="744297"/>
                    <a:pt x="0" y="723048"/>
                  </a:cubicBezTo>
                  <a:lnTo>
                    <a:pt x="0" y="80118"/>
                  </a:lnTo>
                  <a:cubicBezTo>
                    <a:pt x="0" y="58869"/>
                    <a:pt x="8441" y="38491"/>
                    <a:pt x="23466" y="23466"/>
                  </a:cubicBezTo>
                  <a:cubicBezTo>
                    <a:pt x="38491" y="8441"/>
                    <a:pt x="58869" y="0"/>
                    <a:pt x="80118" y="0"/>
                  </a:cubicBezTo>
                  <a:close/>
                </a:path>
              </a:pathLst>
            </a:custGeom>
            <a:blipFill>
              <a:blip r:embed="rId9"/>
              <a:stretch>
                <a:fillRect l="-266" r="-266"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24" name="Group 24"/>
          <p:cNvGrpSpPr/>
          <p:nvPr/>
        </p:nvGrpSpPr>
        <p:grpSpPr>
          <a:xfrm rot="-21827">
            <a:off x="2776384" y="5356007"/>
            <a:ext cx="2292791" cy="2301573"/>
            <a:chOff x="0" y="0"/>
            <a:chExt cx="764992" cy="76792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64992" cy="767922"/>
            </a:xfrm>
            <a:custGeom>
              <a:avLst/>
              <a:gdLst/>
              <a:ahLst/>
              <a:cxnLst/>
              <a:rect l="l" t="t" r="r" b="b"/>
              <a:pathLst>
                <a:path w="764992" h="767922">
                  <a:moveTo>
                    <a:pt x="57403" y="0"/>
                  </a:moveTo>
                  <a:lnTo>
                    <a:pt x="707589" y="0"/>
                  </a:lnTo>
                  <a:cubicBezTo>
                    <a:pt x="739292" y="0"/>
                    <a:pt x="764992" y="25700"/>
                    <a:pt x="764992" y="57403"/>
                  </a:cubicBezTo>
                  <a:lnTo>
                    <a:pt x="764992" y="710519"/>
                  </a:lnTo>
                  <a:cubicBezTo>
                    <a:pt x="764992" y="725743"/>
                    <a:pt x="758944" y="740344"/>
                    <a:pt x="748179" y="751109"/>
                  </a:cubicBezTo>
                  <a:cubicBezTo>
                    <a:pt x="737414" y="761874"/>
                    <a:pt x="722813" y="767922"/>
                    <a:pt x="707589" y="767922"/>
                  </a:cubicBezTo>
                  <a:lnTo>
                    <a:pt x="57403" y="767922"/>
                  </a:lnTo>
                  <a:cubicBezTo>
                    <a:pt x="25700" y="767922"/>
                    <a:pt x="0" y="742222"/>
                    <a:pt x="0" y="710519"/>
                  </a:cubicBezTo>
                  <a:lnTo>
                    <a:pt x="0" y="57403"/>
                  </a:lnTo>
                  <a:cubicBezTo>
                    <a:pt x="0" y="42179"/>
                    <a:pt x="6048" y="27578"/>
                    <a:pt x="16813" y="16813"/>
                  </a:cubicBezTo>
                  <a:cubicBezTo>
                    <a:pt x="27578" y="6048"/>
                    <a:pt x="42179" y="0"/>
                    <a:pt x="5740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28575"/>
              <a:ext cx="764992" cy="739347"/>
            </a:xfrm>
            <a:prstGeom prst="rect">
              <a:avLst/>
            </a:prstGeom>
          </p:spPr>
          <p:txBody>
            <a:bodyPr lIns="23297" tIns="23297" rIns="23297" bIns="23297" rtlCol="0" anchor="ctr"/>
            <a:lstStyle/>
            <a:p>
              <a:pPr algn="ctr">
                <a:lnSpc>
                  <a:spcPts val="139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21827">
            <a:off x="2822440" y="5422196"/>
            <a:ext cx="2200678" cy="2169194"/>
            <a:chOff x="0" y="0"/>
            <a:chExt cx="2934237" cy="2892259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0"/>
            <a:srcRect t="715" b="715"/>
            <a:stretch>
              <a:fillRect/>
            </a:stretch>
          </p:blipFill>
          <p:spPr>
            <a:xfrm>
              <a:off x="0" y="0"/>
              <a:ext cx="2934237" cy="2892259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 rot="-21827">
            <a:off x="4227377" y="7840717"/>
            <a:ext cx="759916" cy="759916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31" name="Group 31"/>
          <p:cNvGrpSpPr/>
          <p:nvPr/>
        </p:nvGrpSpPr>
        <p:grpSpPr>
          <a:xfrm rot="-21827">
            <a:off x="4303965" y="7917305"/>
            <a:ext cx="606740" cy="606740"/>
            <a:chOff x="0" y="0"/>
            <a:chExt cx="808986" cy="80898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808986" cy="808986"/>
              <a:chOff x="0" y="0"/>
              <a:chExt cx="6350000" cy="6350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3B81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-5100989">
              <a:off x="221296" y="187853"/>
              <a:ext cx="366394" cy="434890"/>
            </a:xfrm>
            <a:custGeom>
              <a:avLst/>
              <a:gdLst/>
              <a:ahLst/>
              <a:cxnLst/>
              <a:rect l="l" t="t" r="r" b="b"/>
              <a:pathLst>
                <a:path w="366394" h="434890">
                  <a:moveTo>
                    <a:pt x="0" y="0"/>
                  </a:moveTo>
                  <a:lnTo>
                    <a:pt x="366394" y="0"/>
                  </a:lnTo>
                  <a:lnTo>
                    <a:pt x="366394" y="434889"/>
                  </a:lnTo>
                  <a:lnTo>
                    <a:pt x="0" y="434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35" name="Group 35"/>
          <p:cNvGrpSpPr/>
          <p:nvPr/>
        </p:nvGrpSpPr>
        <p:grpSpPr>
          <a:xfrm rot="-21827">
            <a:off x="2858695" y="7849408"/>
            <a:ext cx="759916" cy="759916"/>
            <a:chOff x="0" y="0"/>
            <a:chExt cx="1013222" cy="1013222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013222" cy="1013222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102118" y="102118"/>
              <a:ext cx="808986" cy="808986"/>
            </a:xfrm>
            <a:custGeom>
              <a:avLst/>
              <a:gdLst/>
              <a:ahLst/>
              <a:cxnLst/>
              <a:rect l="l" t="t" r="r" b="b"/>
              <a:pathLst>
                <a:path w="808986" h="808986">
                  <a:moveTo>
                    <a:pt x="0" y="0"/>
                  </a:moveTo>
                  <a:lnTo>
                    <a:pt x="808986" y="0"/>
                  </a:lnTo>
                  <a:lnTo>
                    <a:pt x="808986" y="808986"/>
                  </a:lnTo>
                  <a:lnTo>
                    <a:pt x="0" y="808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39" name="TextBox 39"/>
          <p:cNvSpPr txBox="1"/>
          <p:nvPr/>
        </p:nvSpPr>
        <p:spPr>
          <a:xfrm rot="-21827">
            <a:off x="2753579" y="4795247"/>
            <a:ext cx="2292791" cy="380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6"/>
              </a:lnSpc>
            </a:pPr>
            <a:r>
              <a:rPr lang="en-US" sz="2182">
                <a:solidFill>
                  <a:srgbClr val="FFFFFF"/>
                </a:solidFill>
                <a:latin typeface="League Spartan"/>
              </a:rPr>
              <a:t>ZESKANUJ</a:t>
            </a:r>
          </a:p>
        </p:txBody>
      </p:sp>
      <p:sp>
        <p:nvSpPr>
          <p:cNvPr id="40" name="TextBox 40"/>
          <p:cNvSpPr txBox="1"/>
          <p:nvPr/>
        </p:nvSpPr>
        <p:spPr>
          <a:xfrm rot="-21827">
            <a:off x="2938841" y="8670890"/>
            <a:ext cx="605224" cy="20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7"/>
              </a:lnSpc>
            </a:pPr>
            <a:r>
              <a:rPr lang="en-US" sz="1191">
                <a:solidFill>
                  <a:srgbClr val="FFFFFF"/>
                </a:solidFill>
                <a:latin typeface="Aileron Light"/>
              </a:rPr>
              <a:t>Decline</a:t>
            </a:r>
          </a:p>
        </p:txBody>
      </p:sp>
      <p:sp>
        <p:nvSpPr>
          <p:cNvPr id="41" name="TextBox 41"/>
          <p:cNvSpPr txBox="1"/>
          <p:nvPr/>
        </p:nvSpPr>
        <p:spPr>
          <a:xfrm rot="-21827">
            <a:off x="4307523" y="8662199"/>
            <a:ext cx="605224" cy="20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7"/>
              </a:lnSpc>
            </a:pPr>
            <a:r>
              <a:rPr lang="en-US" sz="1191">
                <a:solidFill>
                  <a:srgbClr val="FFFFFF"/>
                </a:solidFill>
                <a:latin typeface="Aileron Light"/>
              </a:rPr>
              <a:t>Accept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724614" y="4120426"/>
            <a:ext cx="2350721" cy="496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</a:pPr>
            <a:r>
              <a:rPr lang="en-US" sz="1104">
                <a:solidFill>
                  <a:srgbClr val="FFFFFF"/>
                </a:solidFill>
                <a:latin typeface="Now"/>
              </a:rPr>
              <a:t>m.bialobrzeska@royal-catering.pl</a:t>
            </a:r>
          </a:p>
          <a:p>
            <a:pPr algn="ctr">
              <a:lnSpc>
                <a:spcPts val="2098"/>
              </a:lnSpc>
            </a:pPr>
            <a:r>
              <a:rPr lang="en-US" sz="1104">
                <a:solidFill>
                  <a:srgbClr val="FFFFFF"/>
                </a:solidFill>
                <a:latin typeface="Now"/>
              </a:rPr>
              <a:t>608 500 295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641540" y="3816084"/>
            <a:ext cx="2516870" cy="29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1621" spc="8">
                <a:solidFill>
                  <a:srgbClr val="FFFFFF"/>
                </a:solidFill>
                <a:latin typeface="Now Bold"/>
              </a:rPr>
              <a:t>MILENA BIAŁOBRZESKA</a:t>
            </a:r>
          </a:p>
        </p:txBody>
      </p:sp>
      <p:sp>
        <p:nvSpPr>
          <p:cNvPr id="44" name="Freeform 44"/>
          <p:cNvSpPr/>
          <p:nvPr/>
        </p:nvSpPr>
        <p:spPr>
          <a:xfrm>
            <a:off x="0" y="3164294"/>
            <a:ext cx="5997271" cy="7527706"/>
          </a:xfrm>
          <a:custGeom>
            <a:avLst/>
            <a:gdLst/>
            <a:ahLst/>
            <a:cxnLst/>
            <a:rect l="l" t="t" r="r" b="b"/>
            <a:pathLst>
              <a:path w="5997271" h="7527706">
                <a:moveTo>
                  <a:pt x="0" y="0"/>
                </a:moveTo>
                <a:lnTo>
                  <a:pt x="5997271" y="0"/>
                </a:lnTo>
                <a:lnTo>
                  <a:pt x="5997271" y="7527706"/>
                </a:lnTo>
                <a:lnTo>
                  <a:pt x="0" y="752770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92" b="-1207"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264151" y="225901"/>
            <a:ext cx="480697" cy="292463"/>
          </a:xfrm>
          <a:custGeom>
            <a:avLst/>
            <a:gdLst/>
            <a:ahLst/>
            <a:cxnLst/>
            <a:rect l="l" t="t" r="r" b="b"/>
            <a:pathLst>
              <a:path w="480697" h="292463">
                <a:moveTo>
                  <a:pt x="0" y="0"/>
                </a:moveTo>
                <a:lnTo>
                  <a:pt x="480697" y="0"/>
                </a:lnTo>
                <a:lnTo>
                  <a:pt x="480697" y="292462"/>
                </a:lnTo>
                <a:lnTo>
                  <a:pt x="0" y="29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329" t="-46527" r="-119729" b="-248448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59483" y="287023"/>
            <a:ext cx="1146856" cy="170219"/>
          </a:xfrm>
          <a:custGeom>
            <a:avLst/>
            <a:gdLst/>
            <a:ahLst/>
            <a:cxnLst/>
            <a:rect l="l" t="t" r="r" b="b"/>
            <a:pathLst>
              <a:path w="1146856" h="170219">
                <a:moveTo>
                  <a:pt x="0" y="0"/>
                </a:moveTo>
                <a:lnTo>
                  <a:pt x="1146856" y="0"/>
                </a:lnTo>
                <a:lnTo>
                  <a:pt x="1146856" y="170218"/>
                </a:lnTo>
                <a:lnTo>
                  <a:pt x="0" y="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30" t="-481362" r="-22407" b="-125380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870466" y="287023"/>
            <a:ext cx="789017" cy="170219"/>
          </a:xfrm>
          <a:custGeom>
            <a:avLst/>
            <a:gdLst/>
            <a:ahLst/>
            <a:cxnLst/>
            <a:rect l="l" t="t" r="r" b="b"/>
            <a:pathLst>
              <a:path w="789017" h="170219">
                <a:moveTo>
                  <a:pt x="0" y="0"/>
                </a:moveTo>
                <a:lnTo>
                  <a:pt x="789017" y="0"/>
                </a:lnTo>
                <a:lnTo>
                  <a:pt x="789017" y="170218"/>
                </a:lnTo>
                <a:lnTo>
                  <a:pt x="0" y="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17" t="-206368" r="-21356" b="-157045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0" y="5912139"/>
            <a:ext cx="7549003" cy="4837617"/>
          </a:xfrm>
          <a:custGeom>
            <a:avLst/>
            <a:gdLst/>
            <a:ahLst/>
            <a:cxnLst/>
            <a:rect l="l" t="t" r="r" b="b"/>
            <a:pathLst>
              <a:path w="7549003" h="4837617">
                <a:moveTo>
                  <a:pt x="0" y="0"/>
                </a:moveTo>
                <a:lnTo>
                  <a:pt x="7549003" y="0"/>
                </a:lnTo>
                <a:lnTo>
                  <a:pt x="7549003" y="4837617"/>
                </a:lnTo>
                <a:lnTo>
                  <a:pt x="0" y="4837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6905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AutoShape 7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-112385" y="5897329"/>
            <a:ext cx="7773773" cy="1127197"/>
          </a:xfrm>
          <a:custGeom>
            <a:avLst/>
            <a:gdLst/>
            <a:ahLst/>
            <a:cxnLst/>
            <a:rect l="l" t="t" r="r" b="b"/>
            <a:pathLst>
              <a:path w="7773773" h="1127197">
                <a:moveTo>
                  <a:pt x="0" y="0"/>
                </a:moveTo>
                <a:lnTo>
                  <a:pt x="7773773" y="0"/>
                </a:lnTo>
                <a:lnTo>
                  <a:pt x="7773773" y="1127197"/>
                </a:lnTo>
                <a:lnTo>
                  <a:pt x="0" y="1127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TextBox 9"/>
          <p:cNvSpPr txBox="1"/>
          <p:nvPr/>
        </p:nvSpPr>
        <p:spPr>
          <a:xfrm>
            <a:off x="0" y="1410965"/>
            <a:ext cx="7559995" cy="56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296">
                <a:solidFill>
                  <a:srgbClr val="383838"/>
                </a:solidFill>
                <a:latin typeface="League Spartan"/>
              </a:rPr>
              <a:t>KIM JESTEŚMY?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5998" y="10272637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sz="1100">
                <a:solidFill>
                  <a:srgbClr val="A6A6A6"/>
                </a:solidFill>
                <a:latin typeface="Now"/>
              </a:rPr>
              <a:t>ROYAL GROUP SP. Z O.O.     ul. Korkowa 47       02-972 Warszawa       NIP: 9512366654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64835" y="271802"/>
            <a:ext cx="1931014" cy="18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0"/>
              </a:lnSpc>
              <a:spcBef>
                <a:spcPct val="0"/>
              </a:spcBef>
            </a:pPr>
            <a:r>
              <a:rPr lang="en-US" sz="1100" u="sng">
                <a:solidFill>
                  <a:srgbClr val="A6A6A6"/>
                </a:solidFill>
                <a:latin typeface="Now"/>
                <a:hlinkClick r:id="rId6" tooltip="http://www.royal-catering.pl"/>
              </a:rPr>
              <a:t>www.royal-catering.pl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4653" y="2422609"/>
            <a:ext cx="6210689" cy="352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dirty="0">
                <a:solidFill>
                  <a:srgbClr val="737373"/>
                </a:solidFill>
                <a:latin typeface="Now"/>
              </a:rPr>
              <a:t>#CELEBRUJ ŻYCIE to motto,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które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od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początku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działania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, od 2005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roku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szerzymy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we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wszystkim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co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robimy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.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Jako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Royal Catering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mieścimy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się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w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Warszawie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,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jednak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jesteśmy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wszędzie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tam,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gdzie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potrzebują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nas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klienci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.</a:t>
            </a:r>
          </a:p>
          <a:p>
            <a:pPr algn="ctr">
              <a:lnSpc>
                <a:spcPts val="1800"/>
              </a:lnSpc>
            </a:pPr>
            <a:endParaRPr lang="en-US" sz="1200" dirty="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1800"/>
              </a:lnSpc>
            </a:pPr>
            <a:r>
              <a:rPr lang="en-US" sz="1200" dirty="0">
                <a:solidFill>
                  <a:srgbClr val="737373"/>
                </a:solidFill>
                <a:latin typeface="Now"/>
              </a:rPr>
              <a:t>W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naszych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realizacjach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dbamy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o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najmniejsze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detale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,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pokazując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jak</a:t>
            </a:r>
          </a:p>
          <a:p>
            <a:pPr algn="ctr">
              <a:lnSpc>
                <a:spcPts val="1800"/>
              </a:lnSpc>
            </a:pPr>
            <a:r>
              <a:rPr lang="en-US" sz="1200" dirty="0" err="1">
                <a:solidFill>
                  <a:srgbClr val="737373"/>
                </a:solidFill>
                <a:latin typeface="Now"/>
              </a:rPr>
              <a:t>ważne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jest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dla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nas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to co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robimy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.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Swoją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usługę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traktujemy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w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sposób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holistyczn</a:t>
            </a:r>
            <a:r>
              <a:rPr lang="pl-PL" sz="1200" dirty="0">
                <a:solidFill>
                  <a:srgbClr val="737373"/>
                </a:solidFill>
                <a:latin typeface="Now"/>
              </a:rPr>
              <a:t>y</a:t>
            </a:r>
          </a:p>
          <a:p>
            <a:pPr algn="ctr">
              <a:lnSpc>
                <a:spcPts val="1800"/>
              </a:lnSpc>
            </a:pPr>
            <a:r>
              <a:rPr lang="en-US" sz="1200" dirty="0">
                <a:solidFill>
                  <a:srgbClr val="737373"/>
                </a:solidFill>
                <a:latin typeface="Now"/>
              </a:rPr>
              <a:t>co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sprawia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,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że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dbamy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o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klientów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w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każdym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możliwym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wymiarze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.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Niezależnie</a:t>
            </a:r>
            <a:endParaRPr lang="pl-PL" sz="1200" dirty="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1800"/>
              </a:lnSpc>
            </a:pPr>
            <a:r>
              <a:rPr lang="en-US" sz="1200" dirty="0">
                <a:solidFill>
                  <a:srgbClr val="737373"/>
                </a:solidFill>
                <a:latin typeface="Now"/>
              </a:rPr>
              <a:t>od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okazji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czynimy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wydarzenia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niezapomnianymi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dla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wszystkich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gości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!</a:t>
            </a:r>
          </a:p>
          <a:p>
            <a:pPr algn="ctr">
              <a:lnSpc>
                <a:spcPts val="1800"/>
              </a:lnSpc>
            </a:pPr>
            <a:endParaRPr lang="en-US" sz="1200" dirty="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1800"/>
              </a:lnSpc>
            </a:pPr>
            <a:r>
              <a:rPr lang="en-US" sz="1200" dirty="0" err="1">
                <a:solidFill>
                  <a:srgbClr val="737373"/>
                </a:solidFill>
                <a:latin typeface="Now"/>
              </a:rPr>
              <a:t>Radość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i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szczęście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to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efekt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uboczny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współpracy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z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nami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,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gwarantowany</a:t>
            </a:r>
            <a:endParaRPr lang="pl-PL" sz="1200" dirty="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1800"/>
              </a:lnSpc>
            </a:pPr>
            <a:r>
              <a:rPr lang="en-US" sz="1200" dirty="0" err="1">
                <a:solidFill>
                  <a:srgbClr val="737373"/>
                </a:solidFill>
                <a:latin typeface="Now"/>
              </a:rPr>
              <a:t>przez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niesamowite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smaki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serwowane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przez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naszych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szefów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 </a:t>
            </a:r>
            <a:r>
              <a:rPr lang="en-US" sz="1200" dirty="0" err="1">
                <a:solidFill>
                  <a:srgbClr val="737373"/>
                </a:solidFill>
                <a:latin typeface="Now"/>
              </a:rPr>
              <a:t>kuchni</a:t>
            </a:r>
            <a:r>
              <a:rPr lang="en-US" sz="1200" dirty="0">
                <a:solidFill>
                  <a:srgbClr val="737373"/>
                </a:solidFill>
                <a:latin typeface="Now"/>
              </a:rPr>
              <a:t>.</a:t>
            </a:r>
          </a:p>
          <a:p>
            <a:pPr algn="ctr">
              <a:lnSpc>
                <a:spcPts val="1800"/>
              </a:lnSpc>
            </a:pPr>
            <a:endParaRPr lang="en-US" sz="1200" dirty="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1800"/>
              </a:lnSpc>
            </a:pPr>
            <a:endParaRPr lang="en-US" sz="1200" dirty="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2099"/>
              </a:lnSpc>
            </a:pPr>
            <a:r>
              <a:rPr lang="en-US" sz="1399" dirty="0">
                <a:solidFill>
                  <a:srgbClr val="737373"/>
                </a:solidFill>
                <a:latin typeface="Now Bold"/>
              </a:rPr>
              <a:t>BYWA, ŻE JESTEŚMY NAŚLADOWANI, LECZ NIE ZDARZA SIĘ, </a:t>
            </a:r>
          </a:p>
          <a:p>
            <a:pPr algn="ctr">
              <a:lnSpc>
                <a:spcPts val="2099"/>
              </a:lnSpc>
            </a:pPr>
            <a:r>
              <a:rPr lang="en-US" sz="1399" dirty="0">
                <a:solidFill>
                  <a:srgbClr val="737373"/>
                </a:solidFill>
                <a:latin typeface="Now Bold"/>
              </a:rPr>
              <a:t>ABY KOPIA BYŁA LEPSZA OD ORYGINAŁU.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264151" y="225901"/>
            <a:ext cx="480697" cy="292463"/>
          </a:xfrm>
          <a:custGeom>
            <a:avLst/>
            <a:gdLst/>
            <a:ahLst/>
            <a:cxnLst/>
            <a:rect l="l" t="t" r="r" b="b"/>
            <a:pathLst>
              <a:path w="480697" h="292463">
                <a:moveTo>
                  <a:pt x="0" y="0"/>
                </a:moveTo>
                <a:lnTo>
                  <a:pt x="480697" y="0"/>
                </a:lnTo>
                <a:lnTo>
                  <a:pt x="480697" y="292462"/>
                </a:lnTo>
                <a:lnTo>
                  <a:pt x="0" y="292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329" t="-46527" r="-119729" b="-248448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1659483" y="287023"/>
            <a:ext cx="1146856" cy="170219"/>
          </a:xfrm>
          <a:custGeom>
            <a:avLst/>
            <a:gdLst/>
            <a:ahLst/>
            <a:cxnLst/>
            <a:rect l="l" t="t" r="r" b="b"/>
            <a:pathLst>
              <a:path w="1146856" h="170219">
                <a:moveTo>
                  <a:pt x="0" y="0"/>
                </a:moveTo>
                <a:lnTo>
                  <a:pt x="1146856" y="0"/>
                </a:lnTo>
                <a:lnTo>
                  <a:pt x="1146856" y="170218"/>
                </a:lnTo>
                <a:lnTo>
                  <a:pt x="0" y="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30" t="-481362" r="-22407" b="-125380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870466" y="287023"/>
            <a:ext cx="789017" cy="170219"/>
          </a:xfrm>
          <a:custGeom>
            <a:avLst/>
            <a:gdLst/>
            <a:ahLst/>
            <a:cxnLst/>
            <a:rect l="l" t="t" r="r" b="b"/>
            <a:pathLst>
              <a:path w="789017" h="170219">
                <a:moveTo>
                  <a:pt x="0" y="0"/>
                </a:moveTo>
                <a:lnTo>
                  <a:pt x="789017" y="0"/>
                </a:lnTo>
                <a:lnTo>
                  <a:pt x="789017" y="170218"/>
                </a:lnTo>
                <a:lnTo>
                  <a:pt x="0" y="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17" t="-206368" r="-21356" b="-157045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Freeform 6"/>
          <p:cNvSpPr/>
          <p:nvPr/>
        </p:nvSpPr>
        <p:spPr>
          <a:xfrm>
            <a:off x="-3495" y="5964879"/>
            <a:ext cx="7559995" cy="4727121"/>
          </a:xfrm>
          <a:custGeom>
            <a:avLst/>
            <a:gdLst/>
            <a:ahLst/>
            <a:cxnLst/>
            <a:rect l="l" t="t" r="r" b="b"/>
            <a:pathLst>
              <a:path w="7691938" h="4727121">
                <a:moveTo>
                  <a:pt x="0" y="0"/>
                </a:moveTo>
                <a:lnTo>
                  <a:pt x="7691938" y="0"/>
                </a:lnTo>
                <a:lnTo>
                  <a:pt x="7691938" y="4727121"/>
                </a:lnTo>
                <a:lnTo>
                  <a:pt x="0" y="4727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8479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0" y="5947139"/>
            <a:ext cx="7556500" cy="734881"/>
          </a:xfrm>
          <a:custGeom>
            <a:avLst/>
            <a:gdLst/>
            <a:ahLst/>
            <a:cxnLst/>
            <a:rect l="l" t="t" r="r" b="b"/>
            <a:pathLst>
              <a:path w="7926173" h="1149295">
                <a:moveTo>
                  <a:pt x="0" y="0"/>
                </a:moveTo>
                <a:lnTo>
                  <a:pt x="7926173" y="0"/>
                </a:lnTo>
                <a:lnTo>
                  <a:pt x="7926173" y="1149295"/>
                </a:lnTo>
                <a:lnTo>
                  <a:pt x="0" y="11492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AutoShape 8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9" name="TextBox 9"/>
          <p:cNvSpPr txBox="1"/>
          <p:nvPr/>
        </p:nvSpPr>
        <p:spPr>
          <a:xfrm>
            <a:off x="756000" y="5814137"/>
            <a:ext cx="6047998" cy="86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9"/>
              </a:lnSpc>
            </a:pPr>
            <a:r>
              <a:rPr lang="en-US" sz="1198">
                <a:solidFill>
                  <a:srgbClr val="737373"/>
                </a:solidFill>
                <a:latin typeface="Now"/>
              </a:rPr>
              <a:t>Czasami początkiem naszej współpracy jest chęć spróbowania czegoś zupełnie nowego. Więc jeśli współpracujesz długo z jedną firmą, ale czujesz w głębi serca, że coś Cię omija - nie bój się zaryzykować i przekonaj się jak może wyglądać życie z Royal Catering.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4848" y="4497773"/>
            <a:ext cx="6059152" cy="64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9"/>
              </a:lnSpc>
            </a:pPr>
            <a:r>
              <a:rPr lang="en-US" sz="1198">
                <a:solidFill>
                  <a:srgbClr val="737373"/>
                </a:solidFill>
                <a:latin typeface="Now"/>
              </a:rPr>
              <a:t>Kolejna część naszych klientów raz na jakiś czas organizuje większe spotkania które wymagają naszego wsparcia. Wieczorne gale, jubileusze, konferencje czy urodziny Prezesa - jesteśmy wszędzie tam gdzie potrzebują nas nasi klienci.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76720" y="6096883"/>
            <a:ext cx="50683" cy="23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3"/>
              </a:lnSpc>
            </a:pPr>
            <a:r>
              <a:rPr lang="en-US" sz="1298">
                <a:solidFill>
                  <a:srgbClr val="A6A6A6"/>
                </a:solidFill>
                <a:latin typeface="Now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43949" y="6257251"/>
            <a:ext cx="66265" cy="30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9"/>
              </a:lnSpc>
            </a:pPr>
            <a:r>
              <a:rPr lang="en-US" sz="1698">
                <a:solidFill>
                  <a:srgbClr val="A6A6A6"/>
                </a:solidFill>
                <a:latin typeface="Now"/>
              </a:rPr>
              <a:t>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983364" y="5403757"/>
            <a:ext cx="1460739" cy="438955"/>
            <a:chOff x="0" y="0"/>
            <a:chExt cx="1947652" cy="585274"/>
          </a:xfrm>
        </p:grpSpPr>
        <p:sp>
          <p:nvSpPr>
            <p:cNvPr id="14" name="TextBox 14"/>
            <p:cNvSpPr txBox="1"/>
            <p:nvPr/>
          </p:nvSpPr>
          <p:spPr>
            <a:xfrm>
              <a:off x="1040656" y="28575"/>
              <a:ext cx="906996" cy="556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4"/>
                </a:lnSpc>
              </a:pPr>
              <a:r>
                <a:rPr lang="en-US" sz="2917">
                  <a:solidFill>
                    <a:srgbClr val="EE6A99"/>
                  </a:solidFill>
                  <a:latin typeface="Gistesy"/>
                </a:rPr>
                <a:t>nowości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3030"/>
              <a:ext cx="1040656" cy="342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7"/>
                </a:lnSpc>
              </a:pPr>
              <a:r>
                <a:rPr lang="en-US" sz="1598">
                  <a:solidFill>
                    <a:srgbClr val="383838"/>
                  </a:solidFill>
                  <a:latin typeface="League Spartan"/>
                </a:rPr>
                <a:t>PRÓBA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56000" y="2711676"/>
            <a:ext cx="6047998" cy="1086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9"/>
              </a:lnSpc>
            </a:pPr>
            <a:r>
              <a:rPr lang="en-US" sz="1198">
                <a:solidFill>
                  <a:srgbClr val="737373"/>
                </a:solidFill>
                <a:latin typeface="Now"/>
              </a:rPr>
              <a:t>Część z naszych klientów ceni sobie stabilizacje dlatego decyduje się na stały związek z naszym cateringiem. Dzięki temu nasz sprzęt na stałe gości w ich bufetach czy salach konferencyjnych, a przyjemna rutyna stałej współpracy pozwala cieszyć się dostawami lunchy, śniadań czy innych posiłków w regularnych terminach.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76720" y="4620987"/>
            <a:ext cx="50683" cy="23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73"/>
              </a:lnSpc>
            </a:pPr>
            <a:r>
              <a:rPr lang="en-US" sz="1298">
                <a:solidFill>
                  <a:srgbClr val="A6A6A6"/>
                </a:solidFill>
                <a:latin typeface="Now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" y="1029062"/>
            <a:ext cx="7559995" cy="48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5"/>
              </a:lnSpc>
            </a:pPr>
            <a:r>
              <a:rPr lang="en-US" sz="2896">
                <a:solidFill>
                  <a:srgbClr val="383838"/>
                </a:solidFill>
                <a:latin typeface="League Spartan"/>
              </a:rPr>
              <a:t>JAK MOŻE WYGLĄDAĆ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" y="1211549"/>
            <a:ext cx="7559995" cy="854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3"/>
              </a:lnSpc>
            </a:pPr>
            <a:r>
              <a:rPr lang="en-US" sz="4995">
                <a:solidFill>
                  <a:srgbClr val="EE6A99"/>
                </a:solidFill>
                <a:latin typeface="Gistesy"/>
              </a:rPr>
              <a:t>nasza współpraca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914937" y="2225558"/>
            <a:ext cx="1718974" cy="514693"/>
            <a:chOff x="0" y="0"/>
            <a:chExt cx="2291966" cy="686257"/>
          </a:xfrm>
        </p:grpSpPr>
        <p:sp>
          <p:nvSpPr>
            <p:cNvPr id="21" name="TextBox 21"/>
            <p:cNvSpPr txBox="1"/>
            <p:nvPr/>
          </p:nvSpPr>
          <p:spPr>
            <a:xfrm>
              <a:off x="994458" y="-57150"/>
              <a:ext cx="1297508" cy="743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84"/>
                </a:lnSpc>
              </a:pPr>
              <a:r>
                <a:rPr lang="en-US" sz="2917">
                  <a:solidFill>
                    <a:srgbClr val="EE6A99"/>
                  </a:solidFill>
                  <a:latin typeface="Gistesy"/>
                </a:rPr>
                <a:t>współpraca</a:t>
              </a:r>
              <a:r>
                <a:rPr lang="en-US" sz="2917">
                  <a:solidFill>
                    <a:srgbClr val="A6A6A6"/>
                  </a:solidFill>
                  <a:latin typeface="Gistesy"/>
                </a:rPr>
                <a:t>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57470"/>
              <a:ext cx="994458" cy="342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7"/>
                </a:lnSpc>
              </a:pPr>
              <a:r>
                <a:rPr lang="en-US" sz="1598">
                  <a:solidFill>
                    <a:srgbClr val="383838"/>
                  </a:solidFill>
                  <a:latin typeface="League Spartan"/>
                </a:rPr>
                <a:t>STAŁA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480665" y="4027234"/>
            <a:ext cx="2531677" cy="490671"/>
            <a:chOff x="0" y="0"/>
            <a:chExt cx="3375570" cy="654228"/>
          </a:xfrm>
        </p:grpSpPr>
        <p:sp>
          <p:nvSpPr>
            <p:cNvPr id="24" name="TextBox 24"/>
            <p:cNvSpPr txBox="1"/>
            <p:nvPr/>
          </p:nvSpPr>
          <p:spPr>
            <a:xfrm>
              <a:off x="2305823" y="-57150"/>
              <a:ext cx="1069746" cy="7113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84"/>
                </a:lnSpc>
              </a:pPr>
              <a:r>
                <a:rPr lang="en-US" sz="2917">
                  <a:solidFill>
                    <a:srgbClr val="EE6A99"/>
                  </a:solidFill>
                  <a:latin typeface="Gistesy"/>
                </a:rPr>
                <a:t>spotkanie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78690"/>
              <a:ext cx="2211005" cy="306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852"/>
                </a:lnSpc>
              </a:pPr>
              <a:r>
                <a:rPr lang="en-US" sz="1598">
                  <a:solidFill>
                    <a:srgbClr val="383838"/>
                  </a:solidFill>
                  <a:latin typeface="League Spartan"/>
                </a:rPr>
                <a:t>OKAZJONALNE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776720" y="4889751"/>
            <a:ext cx="66265" cy="25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8"/>
              </a:lnSpc>
            </a:pPr>
            <a:r>
              <a:rPr lang="en-US" sz="1698">
                <a:solidFill>
                  <a:srgbClr val="A6A6A6"/>
                </a:solidFill>
                <a:latin typeface="Now"/>
              </a:rPr>
              <a:t>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5998" y="10272637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sz="1100">
                <a:solidFill>
                  <a:srgbClr val="A6A6A6"/>
                </a:solidFill>
                <a:latin typeface="Now"/>
              </a:rPr>
              <a:t>ROYAL GROUP SP. Z O.O.     ul. Korkowa 47       02-972 Warszawa       NIP: 9512366654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64835" y="271802"/>
            <a:ext cx="1931014" cy="18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0"/>
              </a:lnSpc>
              <a:spcBef>
                <a:spcPct val="0"/>
              </a:spcBef>
            </a:pPr>
            <a:r>
              <a:rPr lang="en-US" sz="1100">
                <a:solidFill>
                  <a:srgbClr val="A6A6A6"/>
                </a:solidFill>
                <a:latin typeface="Now"/>
              </a:rPr>
              <a:t>www.royal-catering.pl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94436"/>
            <a:ext cx="7560000" cy="5219731"/>
          </a:xfrm>
          <a:custGeom>
            <a:avLst/>
            <a:gdLst/>
            <a:ahLst/>
            <a:cxnLst/>
            <a:rect l="l" t="t" r="r" b="b"/>
            <a:pathLst>
              <a:path w="7560000" h="5219731">
                <a:moveTo>
                  <a:pt x="0" y="0"/>
                </a:moveTo>
                <a:lnTo>
                  <a:pt x="7560000" y="0"/>
                </a:lnTo>
                <a:lnTo>
                  <a:pt x="7560000" y="5219731"/>
                </a:lnTo>
                <a:lnTo>
                  <a:pt x="0" y="5219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69" b="-10210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0" y="6226724"/>
            <a:ext cx="7107957" cy="4487443"/>
          </a:xfrm>
          <a:custGeom>
            <a:avLst/>
            <a:gdLst/>
            <a:ahLst/>
            <a:cxnLst/>
            <a:rect l="l" t="t" r="r" b="b"/>
            <a:pathLst>
              <a:path w="7107957" h="4487443">
                <a:moveTo>
                  <a:pt x="0" y="0"/>
                </a:moveTo>
                <a:lnTo>
                  <a:pt x="7107957" y="0"/>
                </a:lnTo>
                <a:lnTo>
                  <a:pt x="7107957" y="4487443"/>
                </a:lnTo>
                <a:lnTo>
                  <a:pt x="0" y="4487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934" t="-16371" r="-6439" b="-11876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940449" y="6672502"/>
            <a:ext cx="1443853" cy="1741914"/>
          </a:xfrm>
          <a:custGeom>
            <a:avLst/>
            <a:gdLst/>
            <a:ahLst/>
            <a:cxnLst/>
            <a:rect l="l" t="t" r="r" b="b"/>
            <a:pathLst>
              <a:path w="1443853" h="1741914">
                <a:moveTo>
                  <a:pt x="0" y="0"/>
                </a:moveTo>
                <a:lnTo>
                  <a:pt x="1443853" y="0"/>
                </a:lnTo>
                <a:lnTo>
                  <a:pt x="1443853" y="1741914"/>
                </a:lnTo>
                <a:lnTo>
                  <a:pt x="0" y="1741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9046" t="-60289" r="-372005" b="-183113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0" y="5463631"/>
            <a:ext cx="7556500" cy="1044055"/>
          </a:xfrm>
          <a:custGeom>
            <a:avLst/>
            <a:gdLst/>
            <a:ahLst/>
            <a:cxnLst/>
            <a:rect l="l" t="t" r="r" b="b"/>
            <a:pathLst>
              <a:path w="7773773" h="1127197">
                <a:moveTo>
                  <a:pt x="0" y="0"/>
                </a:moveTo>
                <a:lnTo>
                  <a:pt x="7773773" y="0"/>
                </a:lnTo>
                <a:lnTo>
                  <a:pt x="7773773" y="1127197"/>
                </a:lnTo>
                <a:lnTo>
                  <a:pt x="0" y="1127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TextBox 6"/>
          <p:cNvSpPr txBox="1"/>
          <p:nvPr/>
        </p:nvSpPr>
        <p:spPr>
          <a:xfrm>
            <a:off x="200568" y="2536396"/>
            <a:ext cx="7158869" cy="397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383838"/>
                </a:solidFill>
                <a:latin typeface="Now Bold"/>
              </a:rPr>
              <a:t>OBSŁUGA WYDARZEŃ KORPORACYJNYCH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Zapewniamy najwyższej jakości catering na spotkania biznesowe,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konferencje, seminaria, bankiety firmowe, gale oraz imprezy integracyjne.</a:t>
            </a:r>
          </a:p>
          <a:p>
            <a:pPr algn="ctr">
              <a:lnSpc>
                <a:spcPts val="1679"/>
              </a:lnSpc>
            </a:pPr>
            <a:endParaRPr lang="en-US" sz="110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383838"/>
                </a:solidFill>
                <a:latin typeface="Now Bold"/>
              </a:rPr>
              <a:t>OBSŁUGA IMPREZ PRYWATNYCH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Dostarczamy kulinaria na różnego rodzaju uroczystości rodzinne,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takie jak wesela, chrzciny, jubileusze czy urodziny.</a:t>
            </a:r>
          </a:p>
          <a:p>
            <a:pPr algn="ctr">
              <a:lnSpc>
                <a:spcPts val="1679"/>
              </a:lnSpc>
            </a:pPr>
            <a:endParaRPr lang="en-US" sz="110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383838"/>
                </a:solidFill>
                <a:latin typeface="Now Bold"/>
              </a:rPr>
              <a:t>obsługa IMPREZ SPECJALNYCH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Realizujemy eventy tematyczne, bankiety galowe, premiery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filmowe oraz inne wydarzenia o charakterze specjalnym.</a:t>
            </a:r>
          </a:p>
          <a:p>
            <a:pPr algn="ctr">
              <a:lnSpc>
                <a:spcPts val="1679"/>
              </a:lnSpc>
            </a:pPr>
            <a:endParaRPr lang="en-US" sz="110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383838"/>
                </a:solidFill>
                <a:latin typeface="Now Bold"/>
              </a:rPr>
              <a:t>CATERING PLENEROWY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Zapewniamy obsługę gastronomiczną na imprezach plenerowych,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piknikach, festynach, festiwalach oraz koncertach na świeżym powietrzu.</a:t>
            </a:r>
          </a:p>
          <a:p>
            <a:pPr algn="ctr">
              <a:lnSpc>
                <a:spcPts val="1679"/>
              </a:lnSpc>
            </a:pPr>
            <a:endParaRPr lang="en-US" sz="1100">
              <a:solidFill>
                <a:srgbClr val="737373"/>
              </a:solidFill>
              <a:latin typeface="Now"/>
            </a:endParaRPr>
          </a:p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383838"/>
                </a:solidFill>
                <a:latin typeface="Now Bold"/>
              </a:rPr>
              <a:t>USŁUGI DODATKOWE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Oferujemy usługi dodatkowe takie jak wynajem sprzętu cateringowego,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dekoracji, obsługa barowa, oraz personel kelnerski. Na życzenia klienta</a:t>
            </a:r>
          </a:p>
          <a:p>
            <a:pPr algn="ctr">
              <a:lnSpc>
                <a:spcPts val="1540"/>
              </a:lnSpc>
            </a:pPr>
            <a:r>
              <a:rPr lang="en-US" sz="1100">
                <a:solidFill>
                  <a:srgbClr val="737373"/>
                </a:solidFill>
                <a:latin typeface="Now"/>
              </a:rPr>
              <a:t>zajmujemy się organizacją rzeczy pozornie niemożliwych.</a:t>
            </a:r>
          </a:p>
        </p:txBody>
      </p:sp>
      <p:sp>
        <p:nvSpPr>
          <p:cNvPr id="7" name="AutoShape 7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>
            <a:off x="264151" y="225901"/>
            <a:ext cx="480697" cy="292463"/>
          </a:xfrm>
          <a:custGeom>
            <a:avLst/>
            <a:gdLst/>
            <a:ahLst/>
            <a:cxnLst/>
            <a:rect l="l" t="t" r="r" b="b"/>
            <a:pathLst>
              <a:path w="480697" h="292463">
                <a:moveTo>
                  <a:pt x="0" y="0"/>
                </a:moveTo>
                <a:lnTo>
                  <a:pt x="480697" y="0"/>
                </a:lnTo>
                <a:lnTo>
                  <a:pt x="480697" y="292462"/>
                </a:lnTo>
                <a:lnTo>
                  <a:pt x="0" y="292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329" t="-46527" r="-119729" b="-248448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Freeform 9"/>
          <p:cNvSpPr/>
          <p:nvPr/>
        </p:nvSpPr>
        <p:spPr>
          <a:xfrm>
            <a:off x="1659483" y="287023"/>
            <a:ext cx="1146856" cy="170219"/>
          </a:xfrm>
          <a:custGeom>
            <a:avLst/>
            <a:gdLst/>
            <a:ahLst/>
            <a:cxnLst/>
            <a:rect l="l" t="t" r="r" b="b"/>
            <a:pathLst>
              <a:path w="1146856" h="170219">
                <a:moveTo>
                  <a:pt x="0" y="0"/>
                </a:moveTo>
                <a:lnTo>
                  <a:pt x="1146856" y="0"/>
                </a:lnTo>
                <a:lnTo>
                  <a:pt x="1146856" y="170218"/>
                </a:lnTo>
                <a:lnTo>
                  <a:pt x="0" y="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030" t="-481362" r="-22407" b="-125380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>
            <a:off x="870466" y="287023"/>
            <a:ext cx="789017" cy="170219"/>
          </a:xfrm>
          <a:custGeom>
            <a:avLst/>
            <a:gdLst/>
            <a:ahLst/>
            <a:cxnLst/>
            <a:rect l="l" t="t" r="r" b="b"/>
            <a:pathLst>
              <a:path w="789017" h="170219">
                <a:moveTo>
                  <a:pt x="0" y="0"/>
                </a:moveTo>
                <a:lnTo>
                  <a:pt x="789017" y="0"/>
                </a:lnTo>
                <a:lnTo>
                  <a:pt x="789017" y="170218"/>
                </a:lnTo>
                <a:lnTo>
                  <a:pt x="0" y="170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117" t="-206368" r="-21356" b="-157045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AutoShape 11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2" name="TextBox 12"/>
          <p:cNvSpPr txBox="1"/>
          <p:nvPr/>
        </p:nvSpPr>
        <p:spPr>
          <a:xfrm>
            <a:off x="755998" y="10272637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sz="1100">
                <a:solidFill>
                  <a:srgbClr val="A6A6A6"/>
                </a:solidFill>
                <a:latin typeface="Now"/>
              </a:rPr>
              <a:t>ROYAL GROUP SP. Z O.O.     ul. Korkowa 47       02-972 Warszawa       NIP: 9512366654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64835" y="271802"/>
            <a:ext cx="1931014" cy="181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40"/>
              </a:lnSpc>
              <a:spcBef>
                <a:spcPct val="0"/>
              </a:spcBef>
            </a:pPr>
            <a:r>
              <a:rPr lang="en-US" sz="1100">
                <a:solidFill>
                  <a:srgbClr val="A6A6A6"/>
                </a:solidFill>
                <a:latin typeface="Now"/>
              </a:rPr>
              <a:t>www.royal-catering.pl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" y="1200512"/>
            <a:ext cx="7559995" cy="56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sz="3296">
                <a:solidFill>
                  <a:srgbClr val="383838"/>
                </a:solidFill>
                <a:latin typeface="League Spartan"/>
              </a:rPr>
              <a:t>CO MOŻEMY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1392009"/>
            <a:ext cx="7588078" cy="87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3"/>
              </a:lnSpc>
            </a:pPr>
            <a:r>
              <a:rPr lang="en-US" sz="5195">
                <a:solidFill>
                  <a:srgbClr val="EE6A99"/>
                </a:solidFill>
                <a:latin typeface="Gistesy"/>
              </a:rPr>
              <a:t>dla Ciebie zrobić?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4" name="TextBox 4"/>
          <p:cNvSpPr txBox="1"/>
          <p:nvPr/>
        </p:nvSpPr>
        <p:spPr>
          <a:xfrm>
            <a:off x="264151" y="48117"/>
            <a:ext cx="1732231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>
                <a:solidFill>
                  <a:srgbClr val="383838"/>
                </a:solidFill>
                <a:latin typeface="Now Bold"/>
              </a:rPr>
              <a:t>LUNCHE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9367" y="-131496"/>
            <a:ext cx="2119245" cy="69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3299" dirty="0">
                <a:solidFill>
                  <a:srgbClr val="F48EAA"/>
                </a:solidFill>
                <a:latin typeface="Gistesy"/>
              </a:rPr>
              <a:t>i </a:t>
            </a:r>
            <a:r>
              <a:rPr lang="en-US" sz="3299" dirty="0" err="1">
                <a:solidFill>
                  <a:srgbClr val="F48EAA"/>
                </a:solidFill>
                <a:latin typeface="Gistesy"/>
              </a:rPr>
              <a:t>przerwy</a:t>
            </a:r>
            <a:r>
              <a:rPr lang="en-US" sz="3299" dirty="0">
                <a:solidFill>
                  <a:srgbClr val="F48EAA"/>
                </a:solidFill>
                <a:latin typeface="Gistesy"/>
              </a:rPr>
              <a:t> </a:t>
            </a:r>
            <a:r>
              <a:rPr lang="en-US" sz="3299" dirty="0" err="1">
                <a:solidFill>
                  <a:srgbClr val="F48EAA"/>
                </a:solidFill>
                <a:latin typeface="Gistesy"/>
              </a:rPr>
              <a:t>kawowe</a:t>
            </a:r>
            <a:endParaRPr lang="en-US" sz="3299" dirty="0">
              <a:solidFill>
                <a:srgbClr val="F48EAA"/>
              </a:solidFill>
              <a:latin typeface="Gistesy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64151" y="871801"/>
            <a:ext cx="3464461" cy="2865474"/>
            <a:chOff x="0" y="0"/>
            <a:chExt cx="4619282" cy="382063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9698" r="9698"/>
            <a:stretch>
              <a:fillRect/>
            </a:stretch>
          </p:blipFill>
          <p:spPr>
            <a:xfrm>
              <a:off x="0" y="0"/>
              <a:ext cx="4619282" cy="382063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3906608" y="871801"/>
            <a:ext cx="3389241" cy="2865474"/>
            <a:chOff x="0" y="0"/>
            <a:chExt cx="4518988" cy="382063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l="24174" t="15663" r="22778" b="6899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264151" y="3914571"/>
            <a:ext cx="3464461" cy="2865474"/>
            <a:chOff x="0" y="0"/>
            <a:chExt cx="4619282" cy="382063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/>
            <a:srcRect l="8888" r="17238" b="8349"/>
            <a:stretch>
              <a:fillRect/>
            </a:stretch>
          </p:blipFill>
          <p:spPr>
            <a:xfrm>
              <a:off x="0" y="0"/>
              <a:ext cx="4619282" cy="3820632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906608" y="6954726"/>
            <a:ext cx="3389241" cy="2865474"/>
            <a:chOff x="0" y="0"/>
            <a:chExt cx="4518988" cy="382063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l="5670" r="5670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264151" y="6954726"/>
            <a:ext cx="3464461" cy="2865474"/>
            <a:chOff x="0" y="0"/>
            <a:chExt cx="4619282" cy="382063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l="16384" t="15494" r="15629"/>
            <a:stretch>
              <a:fillRect/>
            </a:stretch>
          </p:blipFill>
          <p:spPr>
            <a:xfrm>
              <a:off x="0" y="0"/>
              <a:ext cx="4619282" cy="3820632"/>
            </a:xfrm>
            <a:prstGeom prst="rect">
              <a:avLst/>
            </a:prstGeom>
          </p:spPr>
        </p:pic>
      </p:grpSp>
      <p:sp>
        <p:nvSpPr>
          <p:cNvPr id="16" name="Freeform 16"/>
          <p:cNvSpPr/>
          <p:nvPr/>
        </p:nvSpPr>
        <p:spPr>
          <a:xfrm>
            <a:off x="3906608" y="3914571"/>
            <a:ext cx="3389241" cy="2865474"/>
          </a:xfrm>
          <a:custGeom>
            <a:avLst/>
            <a:gdLst/>
            <a:ahLst/>
            <a:cxnLst/>
            <a:rect l="l" t="t" r="r" b="b"/>
            <a:pathLst>
              <a:path w="3389241" h="2865474">
                <a:moveTo>
                  <a:pt x="0" y="0"/>
                </a:moveTo>
                <a:lnTo>
                  <a:pt x="3389241" y="0"/>
                </a:lnTo>
                <a:lnTo>
                  <a:pt x="3389241" y="2865474"/>
                </a:lnTo>
                <a:lnTo>
                  <a:pt x="0" y="28654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962" r="-12417" b="-5284"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17" name="Group 17"/>
          <p:cNvGrpSpPr/>
          <p:nvPr/>
        </p:nvGrpSpPr>
        <p:grpSpPr>
          <a:xfrm>
            <a:off x="1040487" y="10271428"/>
            <a:ext cx="5479026" cy="185561"/>
            <a:chOff x="0" y="0"/>
            <a:chExt cx="7305368" cy="247415"/>
          </a:xfrm>
        </p:grpSpPr>
        <p:sp>
          <p:nvSpPr>
            <p:cNvPr id="18" name="Freeform 18"/>
            <p:cNvSpPr/>
            <p:nvPr/>
          </p:nvSpPr>
          <p:spPr>
            <a:xfrm>
              <a:off x="2963708" y="0"/>
              <a:ext cx="247415" cy="247415"/>
            </a:xfrm>
            <a:custGeom>
              <a:avLst/>
              <a:gdLst/>
              <a:ahLst/>
              <a:cxnLst/>
              <a:rect l="l" t="t" r="r" b="b"/>
              <a:pathLst>
                <a:path w="247415" h="247415">
                  <a:moveTo>
                    <a:pt x="0" y="0"/>
                  </a:moveTo>
                  <a:lnTo>
                    <a:pt x="247415" y="0"/>
                  </a:lnTo>
                  <a:lnTo>
                    <a:pt x="247415" y="247415"/>
                  </a:lnTo>
                  <a:lnTo>
                    <a:pt x="0" y="24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5556592" y="0"/>
              <a:ext cx="247415" cy="247415"/>
            </a:xfrm>
            <a:custGeom>
              <a:avLst/>
              <a:gdLst/>
              <a:ahLst/>
              <a:cxnLst/>
              <a:rect l="l" t="t" r="r" b="b"/>
              <a:pathLst>
                <a:path w="247415" h="247415">
                  <a:moveTo>
                    <a:pt x="0" y="0"/>
                  </a:moveTo>
                  <a:lnTo>
                    <a:pt x="247415" y="0"/>
                  </a:lnTo>
                  <a:lnTo>
                    <a:pt x="247415" y="247415"/>
                  </a:lnTo>
                  <a:lnTo>
                    <a:pt x="0" y="24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216850" y="0"/>
              <a:ext cx="247415" cy="247415"/>
            </a:xfrm>
            <a:custGeom>
              <a:avLst/>
              <a:gdLst/>
              <a:ahLst/>
              <a:cxnLst/>
              <a:rect l="l" t="t" r="r" b="b"/>
              <a:pathLst>
                <a:path w="247415" h="247415">
                  <a:moveTo>
                    <a:pt x="0" y="0"/>
                  </a:moveTo>
                  <a:lnTo>
                    <a:pt x="247415" y="0"/>
                  </a:lnTo>
                  <a:lnTo>
                    <a:pt x="247415" y="247415"/>
                  </a:lnTo>
                  <a:lnTo>
                    <a:pt x="0" y="247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211123" y="-1691"/>
              <a:ext cx="2074372" cy="226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9"/>
                </a:lnSpc>
              </a:pPr>
              <a:r>
                <a:rPr lang="en-US" sz="930" u="sng">
                  <a:solidFill>
                    <a:srgbClr val="444443"/>
                  </a:solidFill>
                  <a:latin typeface="Now"/>
                  <a:hlinkClick r:id="rId13" tooltip="https://www.facebook.com/RoyalCateringWarszawa/"/>
                </a:rPr>
                <a:t>@RoyalCateringWarszawa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804007" y="-1691"/>
              <a:ext cx="1501361" cy="226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9"/>
                </a:lnSpc>
              </a:pPr>
              <a:r>
                <a:rPr lang="en-US" sz="930" u="sng">
                  <a:solidFill>
                    <a:srgbClr val="444443"/>
                  </a:solidFill>
                  <a:latin typeface="Now"/>
                  <a:hlinkClick r:id="rId14" tooltip="https://www.instagram.com/royal_catering.pl/"/>
                </a:rPr>
                <a:t>@royal_catering.pl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64265" y="-1691"/>
              <a:ext cx="1294632" cy="226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79"/>
                </a:lnSpc>
              </a:pPr>
              <a:r>
                <a:rPr lang="en-US" sz="930" u="sng">
                  <a:solidFill>
                    <a:srgbClr val="444443"/>
                  </a:solidFill>
                  <a:latin typeface="Now"/>
                  <a:hlinkClick r:id="rId15" tooltip="https://www.tiktok.com/@royal_catering"/>
                </a:rPr>
                <a:t>@royal_catering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692"/>
              <a:ext cx="1216850" cy="226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79"/>
                </a:lnSpc>
              </a:pPr>
              <a:r>
                <a:rPr lang="en-US" sz="930">
                  <a:solidFill>
                    <a:srgbClr val="444443"/>
                  </a:solidFill>
                  <a:latin typeface="Now"/>
                </a:rPr>
                <a:t>Polub nas na: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/>
          <p:nvPr/>
        </p:nvGrpSpPr>
        <p:grpSpPr>
          <a:xfrm>
            <a:off x="1234545" y="10263488"/>
            <a:ext cx="5090909" cy="172417"/>
            <a:chOff x="0" y="0"/>
            <a:chExt cx="6787879" cy="229889"/>
          </a:xfrm>
        </p:grpSpPr>
        <p:sp>
          <p:nvSpPr>
            <p:cNvPr id="5" name="Freeform 5"/>
            <p:cNvSpPr/>
            <p:nvPr/>
          </p:nvSpPr>
          <p:spPr>
            <a:xfrm>
              <a:off x="2753768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>
              <a:off x="5162980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30652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83657" y="-4270"/>
              <a:ext cx="192743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@RoyalCateringWarszawa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392869" y="-4270"/>
              <a:ext cx="139501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@royal_catering.pl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60541" y="-4270"/>
              <a:ext cx="1202924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271"/>
              <a:ext cx="1130652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Polub nas na: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4151" y="35354"/>
            <a:ext cx="2114566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>
                <a:solidFill>
                  <a:srgbClr val="383838"/>
                </a:solidFill>
                <a:latin typeface="Now Heavy"/>
              </a:rPr>
              <a:t>KOKTAJLE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5477" y="-131560"/>
            <a:ext cx="650570" cy="69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3299" dirty="0">
                <a:solidFill>
                  <a:srgbClr val="F48EAA"/>
                </a:solidFill>
                <a:latin typeface="Gistesy"/>
              </a:rPr>
              <a:t>i gale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64151" y="3909490"/>
            <a:ext cx="3464461" cy="2893902"/>
            <a:chOff x="0" y="0"/>
            <a:chExt cx="4619282" cy="385853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rcRect l="49356" t="36545"/>
            <a:stretch>
              <a:fillRect/>
            </a:stretch>
          </p:blipFill>
          <p:spPr>
            <a:xfrm>
              <a:off x="0" y="0"/>
              <a:ext cx="4619282" cy="3858535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264151" y="6955791"/>
            <a:ext cx="3464461" cy="2865474"/>
            <a:chOff x="0" y="0"/>
            <a:chExt cx="4619282" cy="382063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l="9698" r="9698"/>
            <a:stretch>
              <a:fillRect/>
            </a:stretch>
          </p:blipFill>
          <p:spPr>
            <a:xfrm>
              <a:off x="0" y="0"/>
              <a:ext cx="4619282" cy="3820632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264151" y="872866"/>
            <a:ext cx="3464461" cy="2865474"/>
            <a:chOff x="0" y="0"/>
            <a:chExt cx="4619282" cy="382063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/>
            <a:srcRect l="16509" t="44591" r="38829"/>
            <a:stretch>
              <a:fillRect/>
            </a:stretch>
          </p:blipFill>
          <p:spPr>
            <a:xfrm>
              <a:off x="0" y="0"/>
              <a:ext cx="4619282" cy="3820632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3906608" y="872866"/>
            <a:ext cx="3389241" cy="2865474"/>
            <a:chOff x="0" y="0"/>
            <a:chExt cx="4518988" cy="3820632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0"/>
            <a:srcRect l="9892" t="6439" r="16332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3906608" y="3923704"/>
            <a:ext cx="3389241" cy="2865474"/>
            <a:chOff x="0" y="0"/>
            <a:chExt cx="4518988" cy="382063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1"/>
            <a:srcRect t="6759" r="46148" b="24946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3906608" y="6955791"/>
            <a:ext cx="3389241" cy="2865474"/>
            <a:chOff x="0" y="0"/>
            <a:chExt cx="4518988" cy="3820632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2"/>
            <a:srcRect l="10573" r="10573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/>
          <p:nvPr/>
        </p:nvGrpSpPr>
        <p:grpSpPr>
          <a:xfrm>
            <a:off x="1234545" y="10263488"/>
            <a:ext cx="5090909" cy="172417"/>
            <a:chOff x="0" y="0"/>
            <a:chExt cx="6787879" cy="229889"/>
          </a:xfrm>
        </p:grpSpPr>
        <p:sp>
          <p:nvSpPr>
            <p:cNvPr id="5" name="Freeform 5"/>
            <p:cNvSpPr/>
            <p:nvPr/>
          </p:nvSpPr>
          <p:spPr>
            <a:xfrm>
              <a:off x="2753768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>
              <a:off x="5162980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30652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83657" y="-4270"/>
              <a:ext cx="192743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@RoyalCateringWarszawa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392869" y="-4270"/>
              <a:ext cx="139501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@royal_catering.pl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60541" y="-4270"/>
              <a:ext cx="1202924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271"/>
              <a:ext cx="1130652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Polub nas na: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4151" y="3913263"/>
            <a:ext cx="3464461" cy="2890128"/>
            <a:chOff x="0" y="0"/>
            <a:chExt cx="4619282" cy="385350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5362" t="28607" r="7930" b="17142"/>
            <a:stretch>
              <a:fillRect/>
            </a:stretch>
          </p:blipFill>
          <p:spPr>
            <a:xfrm>
              <a:off x="0" y="0"/>
              <a:ext cx="4619282" cy="3853504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264151" y="6955791"/>
            <a:ext cx="3464461" cy="2865474"/>
            <a:chOff x="0" y="0"/>
            <a:chExt cx="4619282" cy="382063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l="4711" r="4711"/>
            <a:stretch>
              <a:fillRect/>
            </a:stretch>
          </p:blipFill>
          <p:spPr>
            <a:xfrm>
              <a:off x="0" y="0"/>
              <a:ext cx="4619282" cy="382063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264151" y="872866"/>
            <a:ext cx="3464461" cy="2865474"/>
            <a:chOff x="0" y="0"/>
            <a:chExt cx="4619282" cy="382063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rcRect l="4268" r="4268"/>
            <a:stretch>
              <a:fillRect/>
            </a:stretch>
          </p:blipFill>
          <p:spPr>
            <a:xfrm>
              <a:off x="0" y="0"/>
              <a:ext cx="4619282" cy="3820632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3906608" y="872866"/>
            <a:ext cx="3389241" cy="2865474"/>
            <a:chOff x="0" y="0"/>
            <a:chExt cx="4518988" cy="382063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rcRect l="5379" r="5379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3906608" y="3913263"/>
            <a:ext cx="3389241" cy="2865474"/>
            <a:chOff x="0" y="0"/>
            <a:chExt cx="4518988" cy="3820632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rcRect l="1116" t="335" r="6442" b="41048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3906608" y="6955791"/>
            <a:ext cx="3389241" cy="2865474"/>
            <a:chOff x="0" y="0"/>
            <a:chExt cx="4518988" cy="382063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2"/>
            <a:srcRect l="19918" t="25900" r="14421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64151" y="35354"/>
            <a:ext cx="2114566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>
                <a:solidFill>
                  <a:srgbClr val="383838"/>
                </a:solidFill>
                <a:latin typeface="Now Bold"/>
              </a:rPr>
              <a:t>OFERTY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67091" y="-141124"/>
            <a:ext cx="1030886" cy="69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3299" dirty="0" err="1">
                <a:solidFill>
                  <a:srgbClr val="F48EAA"/>
                </a:solidFill>
                <a:latin typeface="Gistesy"/>
              </a:rPr>
              <a:t>sezonowe</a:t>
            </a:r>
            <a:endParaRPr lang="en-US" sz="3299" dirty="0">
              <a:solidFill>
                <a:srgbClr val="F48EAA"/>
              </a:solidFill>
              <a:latin typeface="Gistes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/>
          <p:nvPr/>
        </p:nvGrpSpPr>
        <p:grpSpPr>
          <a:xfrm>
            <a:off x="1234545" y="10263488"/>
            <a:ext cx="5090909" cy="172417"/>
            <a:chOff x="0" y="0"/>
            <a:chExt cx="6787879" cy="229889"/>
          </a:xfrm>
        </p:grpSpPr>
        <p:sp>
          <p:nvSpPr>
            <p:cNvPr id="5" name="Freeform 5"/>
            <p:cNvSpPr/>
            <p:nvPr/>
          </p:nvSpPr>
          <p:spPr>
            <a:xfrm>
              <a:off x="2753768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>
              <a:off x="5162980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30652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983657" y="-4270"/>
              <a:ext cx="192743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@RoyalCateringWarszawa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392869" y="-4270"/>
              <a:ext cx="139501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@royal_catering.pl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60541" y="-4270"/>
              <a:ext cx="1202924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271"/>
              <a:ext cx="1130652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Polub nas na: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4151" y="3913263"/>
            <a:ext cx="3464461" cy="2890128"/>
            <a:chOff x="0" y="0"/>
            <a:chExt cx="4619282" cy="3853504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10052" r="10052"/>
            <a:stretch>
              <a:fillRect/>
            </a:stretch>
          </p:blipFill>
          <p:spPr>
            <a:xfrm>
              <a:off x="0" y="0"/>
              <a:ext cx="4619282" cy="3853504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264151" y="6955791"/>
            <a:ext cx="3464461" cy="2865474"/>
            <a:chOff x="0" y="0"/>
            <a:chExt cx="4619282" cy="3820632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/>
            <a:srcRect t="22436" b="22436"/>
            <a:stretch>
              <a:fillRect/>
            </a:stretch>
          </p:blipFill>
          <p:spPr>
            <a:xfrm>
              <a:off x="0" y="0"/>
              <a:ext cx="4619282" cy="382063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264151" y="872866"/>
            <a:ext cx="3464461" cy="2865474"/>
            <a:chOff x="0" y="0"/>
            <a:chExt cx="4619282" cy="382063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9"/>
            <a:srcRect t="18983" b="18983"/>
            <a:stretch>
              <a:fillRect/>
            </a:stretch>
          </p:blipFill>
          <p:spPr>
            <a:xfrm>
              <a:off x="0" y="0"/>
              <a:ext cx="4619282" cy="3820632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3906608" y="872866"/>
            <a:ext cx="3389241" cy="2865474"/>
            <a:chOff x="0" y="0"/>
            <a:chExt cx="4518988" cy="382063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0"/>
            <a:srcRect l="255" r="255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3906608" y="3913263"/>
            <a:ext cx="3389241" cy="2865474"/>
            <a:chOff x="0" y="0"/>
            <a:chExt cx="4518988" cy="3820632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1"/>
            <a:srcRect l="10583" r="10583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3906608" y="6955791"/>
            <a:ext cx="3389241" cy="2865474"/>
            <a:chOff x="0" y="0"/>
            <a:chExt cx="4518988" cy="3820632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2"/>
            <a:srcRect l="4955" r="4955"/>
            <a:stretch>
              <a:fillRect/>
            </a:stretch>
          </p:blipFill>
          <p:spPr>
            <a:xfrm>
              <a:off x="0" y="0"/>
              <a:ext cx="4518988" cy="3820632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64151" y="35354"/>
            <a:ext cx="7152661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>
                <a:solidFill>
                  <a:srgbClr val="383838"/>
                </a:solidFill>
                <a:latin typeface="Now Bold"/>
              </a:rPr>
              <a:t>PIKNIKI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53401" y="-74661"/>
            <a:ext cx="1649569" cy="69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3299">
                <a:solidFill>
                  <a:srgbClr val="F48EAA"/>
                </a:solidFill>
                <a:latin typeface="Gistesy"/>
              </a:rPr>
              <a:t>i garden party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71061" y="3762265"/>
            <a:ext cx="8189429" cy="9525"/>
          </a:xfrm>
          <a:prstGeom prst="line">
            <a:avLst/>
          </a:prstGeom>
          <a:ln w="19050" cap="flat">
            <a:solidFill>
              <a:srgbClr val="EE6A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4932290" y="2850696"/>
            <a:ext cx="1834519" cy="1804088"/>
            <a:chOff x="0" y="0"/>
            <a:chExt cx="1058787" cy="10412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58787" cy="1041224"/>
            </a:xfrm>
            <a:custGeom>
              <a:avLst/>
              <a:gdLst/>
              <a:ahLst/>
              <a:cxnLst/>
              <a:rect l="l" t="t" r="r" b="b"/>
              <a:pathLst>
                <a:path w="1058787" h="1041224">
                  <a:moveTo>
                    <a:pt x="0" y="0"/>
                  </a:moveTo>
                  <a:lnTo>
                    <a:pt x="1058787" y="0"/>
                  </a:lnTo>
                  <a:lnTo>
                    <a:pt x="1058787" y="1041224"/>
                  </a:lnTo>
                  <a:lnTo>
                    <a:pt x="0" y="1041224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058787" cy="1060274"/>
            </a:xfrm>
            <a:prstGeom prst="rect">
              <a:avLst/>
            </a:prstGeom>
          </p:spPr>
          <p:txBody>
            <a:bodyPr lIns="23305" tIns="23305" rIns="23305" bIns="23305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6705" y="2850696"/>
            <a:ext cx="1834519" cy="1823138"/>
            <a:chOff x="0" y="0"/>
            <a:chExt cx="1058787" cy="10522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8787" cy="1052219"/>
            </a:xfrm>
            <a:custGeom>
              <a:avLst/>
              <a:gdLst/>
              <a:ahLst/>
              <a:cxnLst/>
              <a:rect l="l" t="t" r="r" b="b"/>
              <a:pathLst>
                <a:path w="1058787" h="1052219">
                  <a:moveTo>
                    <a:pt x="0" y="0"/>
                  </a:moveTo>
                  <a:lnTo>
                    <a:pt x="1058787" y="0"/>
                  </a:lnTo>
                  <a:lnTo>
                    <a:pt x="1058787" y="1052219"/>
                  </a:lnTo>
                  <a:lnTo>
                    <a:pt x="0" y="1052219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058787" cy="1071269"/>
            </a:xfrm>
            <a:prstGeom prst="rect">
              <a:avLst/>
            </a:prstGeom>
          </p:spPr>
          <p:txBody>
            <a:bodyPr lIns="21202" tIns="21202" rIns="21202" bIns="21202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0" y="1739855"/>
            <a:ext cx="8285252" cy="0"/>
          </a:xfrm>
          <a:prstGeom prst="line">
            <a:avLst/>
          </a:prstGeom>
          <a:ln w="19050" cap="flat">
            <a:solidFill>
              <a:srgbClr val="EE6A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10" name="Group 10"/>
          <p:cNvGrpSpPr/>
          <p:nvPr/>
        </p:nvGrpSpPr>
        <p:grpSpPr>
          <a:xfrm>
            <a:off x="4940935" y="840008"/>
            <a:ext cx="1834519" cy="1799695"/>
            <a:chOff x="0" y="0"/>
            <a:chExt cx="1058787" cy="10386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8787" cy="1038688"/>
            </a:xfrm>
            <a:custGeom>
              <a:avLst/>
              <a:gdLst/>
              <a:ahLst/>
              <a:cxnLst/>
              <a:rect l="l" t="t" r="r" b="b"/>
              <a:pathLst>
                <a:path w="1058787" h="1038688">
                  <a:moveTo>
                    <a:pt x="0" y="0"/>
                  </a:moveTo>
                  <a:lnTo>
                    <a:pt x="1058787" y="0"/>
                  </a:lnTo>
                  <a:lnTo>
                    <a:pt x="1058787" y="1038688"/>
                  </a:lnTo>
                  <a:lnTo>
                    <a:pt x="0" y="1038688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58787" cy="1057738"/>
            </a:xfrm>
            <a:prstGeom prst="rect">
              <a:avLst/>
            </a:prstGeom>
          </p:spPr>
          <p:txBody>
            <a:bodyPr lIns="21202" tIns="21202" rIns="21202" bIns="21202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50666" y="2850696"/>
            <a:ext cx="1840827" cy="1823138"/>
            <a:chOff x="0" y="0"/>
            <a:chExt cx="1062427" cy="10522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2427" cy="1052219"/>
            </a:xfrm>
            <a:custGeom>
              <a:avLst/>
              <a:gdLst/>
              <a:ahLst/>
              <a:cxnLst/>
              <a:rect l="l" t="t" r="r" b="b"/>
              <a:pathLst>
                <a:path w="1062427" h="1052219">
                  <a:moveTo>
                    <a:pt x="0" y="0"/>
                  </a:moveTo>
                  <a:lnTo>
                    <a:pt x="1062427" y="0"/>
                  </a:lnTo>
                  <a:lnTo>
                    <a:pt x="1062427" y="1052219"/>
                  </a:lnTo>
                  <a:lnTo>
                    <a:pt x="0" y="1052219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062427" cy="1071269"/>
            </a:xfrm>
            <a:prstGeom prst="rect">
              <a:avLst/>
            </a:prstGeom>
          </p:spPr>
          <p:txBody>
            <a:bodyPr lIns="21202" tIns="21202" rIns="21202" bIns="21202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-303430" y="8948505"/>
            <a:ext cx="8833801" cy="9525"/>
          </a:xfrm>
          <a:prstGeom prst="line">
            <a:avLst/>
          </a:prstGeom>
          <a:ln w="19050" cap="flat">
            <a:solidFill>
              <a:srgbClr val="EE6A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17" name="Group 17"/>
          <p:cNvGrpSpPr/>
          <p:nvPr/>
        </p:nvGrpSpPr>
        <p:grpSpPr>
          <a:xfrm>
            <a:off x="2864371" y="8003260"/>
            <a:ext cx="1834314" cy="1823138"/>
            <a:chOff x="0" y="0"/>
            <a:chExt cx="1058669" cy="10522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58669" cy="1052219"/>
            </a:xfrm>
            <a:custGeom>
              <a:avLst/>
              <a:gdLst/>
              <a:ahLst/>
              <a:cxnLst/>
              <a:rect l="l" t="t" r="r" b="b"/>
              <a:pathLst>
                <a:path w="1058669" h="1052219">
                  <a:moveTo>
                    <a:pt x="0" y="0"/>
                  </a:moveTo>
                  <a:lnTo>
                    <a:pt x="1058669" y="0"/>
                  </a:lnTo>
                  <a:lnTo>
                    <a:pt x="1058669" y="1052219"/>
                  </a:lnTo>
                  <a:lnTo>
                    <a:pt x="0" y="1052219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1058669" cy="1071269"/>
            </a:xfrm>
            <a:prstGeom prst="rect">
              <a:avLst/>
            </a:prstGeom>
          </p:spPr>
          <p:txBody>
            <a:bodyPr lIns="21202" tIns="21202" rIns="21202" bIns="21202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56000" y="8003260"/>
            <a:ext cx="1845224" cy="1823138"/>
            <a:chOff x="0" y="0"/>
            <a:chExt cx="1064965" cy="10522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64965" cy="1052219"/>
            </a:xfrm>
            <a:custGeom>
              <a:avLst/>
              <a:gdLst/>
              <a:ahLst/>
              <a:cxnLst/>
              <a:rect l="l" t="t" r="r" b="b"/>
              <a:pathLst>
                <a:path w="1064965" h="1052219">
                  <a:moveTo>
                    <a:pt x="0" y="0"/>
                  </a:moveTo>
                  <a:lnTo>
                    <a:pt x="1064965" y="0"/>
                  </a:lnTo>
                  <a:lnTo>
                    <a:pt x="1064965" y="1052219"/>
                  </a:lnTo>
                  <a:lnTo>
                    <a:pt x="0" y="1052219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1064965" cy="1071269"/>
            </a:xfrm>
            <a:prstGeom prst="rect">
              <a:avLst/>
            </a:prstGeom>
          </p:spPr>
          <p:txBody>
            <a:bodyPr lIns="23305" tIns="23305" rIns="23305" bIns="23305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976673" y="8036935"/>
            <a:ext cx="1840827" cy="1823138"/>
            <a:chOff x="0" y="0"/>
            <a:chExt cx="1062427" cy="105221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2427" cy="1052219"/>
            </a:xfrm>
            <a:custGeom>
              <a:avLst/>
              <a:gdLst/>
              <a:ahLst/>
              <a:cxnLst/>
              <a:rect l="l" t="t" r="r" b="b"/>
              <a:pathLst>
                <a:path w="1062427" h="1052219">
                  <a:moveTo>
                    <a:pt x="0" y="0"/>
                  </a:moveTo>
                  <a:lnTo>
                    <a:pt x="1062427" y="0"/>
                  </a:lnTo>
                  <a:lnTo>
                    <a:pt x="1062427" y="1052219"/>
                  </a:lnTo>
                  <a:lnTo>
                    <a:pt x="0" y="1052219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9050"/>
              <a:ext cx="1062427" cy="1071269"/>
            </a:xfrm>
            <a:prstGeom prst="rect">
              <a:avLst/>
            </a:prstGeom>
          </p:spPr>
          <p:txBody>
            <a:bodyPr lIns="23305" tIns="23305" rIns="23305" bIns="23305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 flipV="1">
            <a:off x="-1455650" y="7231307"/>
            <a:ext cx="9307624" cy="9525"/>
          </a:xfrm>
          <a:prstGeom prst="line">
            <a:avLst/>
          </a:prstGeom>
          <a:ln w="19050" cap="flat">
            <a:solidFill>
              <a:srgbClr val="EE6A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27" name="Group 27"/>
          <p:cNvGrpSpPr/>
          <p:nvPr/>
        </p:nvGrpSpPr>
        <p:grpSpPr>
          <a:xfrm>
            <a:off x="4958028" y="6446201"/>
            <a:ext cx="1840827" cy="1337984"/>
            <a:chOff x="0" y="0"/>
            <a:chExt cx="1062427" cy="7722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2427" cy="772214"/>
            </a:xfrm>
            <a:custGeom>
              <a:avLst/>
              <a:gdLst/>
              <a:ahLst/>
              <a:cxnLst/>
              <a:rect l="l" t="t" r="r" b="b"/>
              <a:pathLst>
                <a:path w="1062427" h="772214">
                  <a:moveTo>
                    <a:pt x="0" y="0"/>
                  </a:moveTo>
                  <a:lnTo>
                    <a:pt x="1062427" y="0"/>
                  </a:lnTo>
                  <a:lnTo>
                    <a:pt x="1062427" y="772214"/>
                  </a:lnTo>
                  <a:lnTo>
                    <a:pt x="0" y="772214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1062427" cy="791264"/>
            </a:xfrm>
            <a:prstGeom prst="rect">
              <a:avLst/>
            </a:prstGeom>
          </p:spPr>
          <p:txBody>
            <a:bodyPr lIns="23305" tIns="23305" rIns="23305" bIns="23305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-58369" y="5560018"/>
            <a:ext cx="8343621" cy="24584"/>
          </a:xfrm>
          <a:prstGeom prst="line">
            <a:avLst/>
          </a:prstGeom>
          <a:ln w="19050" cap="flat">
            <a:solidFill>
              <a:srgbClr val="EE6A9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31" name="Group 31"/>
          <p:cNvGrpSpPr/>
          <p:nvPr/>
        </p:nvGrpSpPr>
        <p:grpSpPr>
          <a:xfrm>
            <a:off x="4932290" y="4892909"/>
            <a:ext cx="1858671" cy="1334217"/>
            <a:chOff x="0" y="0"/>
            <a:chExt cx="1072726" cy="77003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72726" cy="770039"/>
            </a:xfrm>
            <a:custGeom>
              <a:avLst/>
              <a:gdLst/>
              <a:ahLst/>
              <a:cxnLst/>
              <a:rect l="l" t="t" r="r" b="b"/>
              <a:pathLst>
                <a:path w="1072726" h="770039">
                  <a:moveTo>
                    <a:pt x="0" y="0"/>
                  </a:moveTo>
                  <a:lnTo>
                    <a:pt x="1072726" y="0"/>
                  </a:lnTo>
                  <a:lnTo>
                    <a:pt x="1072726" y="770039"/>
                  </a:lnTo>
                  <a:lnTo>
                    <a:pt x="0" y="770039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072726" cy="789089"/>
            </a:xfrm>
            <a:prstGeom prst="rect">
              <a:avLst/>
            </a:prstGeom>
          </p:spPr>
          <p:txBody>
            <a:bodyPr lIns="21202" tIns="21202" rIns="21202" bIns="21202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56000" y="6446201"/>
            <a:ext cx="1845224" cy="1337984"/>
            <a:chOff x="0" y="0"/>
            <a:chExt cx="1064965" cy="77221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64965" cy="772214"/>
            </a:xfrm>
            <a:custGeom>
              <a:avLst/>
              <a:gdLst/>
              <a:ahLst/>
              <a:cxnLst/>
              <a:rect l="l" t="t" r="r" b="b"/>
              <a:pathLst>
                <a:path w="1064965" h="772214">
                  <a:moveTo>
                    <a:pt x="0" y="0"/>
                  </a:moveTo>
                  <a:lnTo>
                    <a:pt x="1064965" y="0"/>
                  </a:lnTo>
                  <a:lnTo>
                    <a:pt x="1064965" y="772214"/>
                  </a:lnTo>
                  <a:lnTo>
                    <a:pt x="0" y="772214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064965" cy="791264"/>
            </a:xfrm>
            <a:prstGeom prst="rect">
              <a:avLst/>
            </a:prstGeom>
          </p:spPr>
          <p:txBody>
            <a:bodyPr lIns="28680" tIns="28680" rIns="28680" bIns="28680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853913" y="6446201"/>
            <a:ext cx="1840374" cy="1337984"/>
            <a:chOff x="0" y="0"/>
            <a:chExt cx="1062166" cy="77221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62166" cy="772214"/>
            </a:xfrm>
            <a:custGeom>
              <a:avLst/>
              <a:gdLst/>
              <a:ahLst/>
              <a:cxnLst/>
              <a:rect l="l" t="t" r="r" b="b"/>
              <a:pathLst>
                <a:path w="1062166" h="772214">
                  <a:moveTo>
                    <a:pt x="0" y="0"/>
                  </a:moveTo>
                  <a:lnTo>
                    <a:pt x="1062166" y="0"/>
                  </a:lnTo>
                  <a:lnTo>
                    <a:pt x="1062166" y="772214"/>
                  </a:lnTo>
                  <a:lnTo>
                    <a:pt x="0" y="772214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1062166" cy="791264"/>
            </a:xfrm>
            <a:prstGeom prst="rect">
              <a:avLst/>
            </a:prstGeom>
          </p:spPr>
          <p:txBody>
            <a:bodyPr lIns="28680" tIns="28680" rIns="28680" bIns="28680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850666" y="4889141"/>
            <a:ext cx="1843621" cy="1337984"/>
            <a:chOff x="0" y="0"/>
            <a:chExt cx="1064040" cy="77221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64040" cy="772214"/>
            </a:xfrm>
            <a:custGeom>
              <a:avLst/>
              <a:gdLst/>
              <a:ahLst/>
              <a:cxnLst/>
              <a:rect l="l" t="t" r="r" b="b"/>
              <a:pathLst>
                <a:path w="1064040" h="772214">
                  <a:moveTo>
                    <a:pt x="0" y="0"/>
                  </a:moveTo>
                  <a:lnTo>
                    <a:pt x="1064040" y="0"/>
                  </a:lnTo>
                  <a:lnTo>
                    <a:pt x="1064040" y="772214"/>
                  </a:lnTo>
                  <a:lnTo>
                    <a:pt x="0" y="772214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1064040" cy="791264"/>
            </a:xfrm>
            <a:prstGeom prst="rect">
              <a:avLst/>
            </a:prstGeom>
          </p:spPr>
          <p:txBody>
            <a:bodyPr lIns="28680" tIns="28680" rIns="28680" bIns="28680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775427" y="831926"/>
            <a:ext cx="1840827" cy="1799695"/>
            <a:chOff x="0" y="0"/>
            <a:chExt cx="1062427" cy="103868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62427" cy="1038688"/>
            </a:xfrm>
            <a:custGeom>
              <a:avLst/>
              <a:gdLst/>
              <a:ahLst/>
              <a:cxnLst/>
              <a:rect l="l" t="t" r="r" b="b"/>
              <a:pathLst>
                <a:path w="1062427" h="1038688">
                  <a:moveTo>
                    <a:pt x="0" y="0"/>
                  </a:moveTo>
                  <a:lnTo>
                    <a:pt x="1062427" y="0"/>
                  </a:lnTo>
                  <a:lnTo>
                    <a:pt x="1062427" y="1038688"/>
                  </a:lnTo>
                  <a:lnTo>
                    <a:pt x="0" y="1038688"/>
                  </a:lnTo>
                  <a:close/>
                </a:path>
              </a:pathLst>
            </a:custGeom>
            <a:solidFill>
              <a:srgbClr val="FFEC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1062427" cy="1057738"/>
            </a:xfrm>
            <a:prstGeom prst="rect">
              <a:avLst/>
            </a:prstGeom>
          </p:spPr>
          <p:txBody>
            <a:bodyPr lIns="23305" tIns="23305" rIns="23305" bIns="23305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69500" y="4889141"/>
            <a:ext cx="1831724" cy="1337984"/>
            <a:chOff x="0" y="0"/>
            <a:chExt cx="1057174" cy="77221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057174" cy="772214"/>
            </a:xfrm>
            <a:custGeom>
              <a:avLst/>
              <a:gdLst/>
              <a:ahLst/>
              <a:cxnLst/>
              <a:rect l="l" t="t" r="r" b="b"/>
              <a:pathLst>
                <a:path w="1057174" h="772214">
                  <a:moveTo>
                    <a:pt x="0" y="0"/>
                  </a:moveTo>
                  <a:lnTo>
                    <a:pt x="1057174" y="0"/>
                  </a:lnTo>
                  <a:lnTo>
                    <a:pt x="1057174" y="772214"/>
                  </a:lnTo>
                  <a:lnTo>
                    <a:pt x="0" y="772214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1057174" cy="791264"/>
            </a:xfrm>
            <a:prstGeom prst="rect">
              <a:avLst/>
            </a:prstGeom>
          </p:spPr>
          <p:txBody>
            <a:bodyPr lIns="21202" tIns="21202" rIns="21202" bIns="21202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2850666" y="840008"/>
            <a:ext cx="1840827" cy="1799695"/>
            <a:chOff x="0" y="0"/>
            <a:chExt cx="1062427" cy="10386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62427" cy="1038688"/>
            </a:xfrm>
            <a:custGeom>
              <a:avLst/>
              <a:gdLst/>
              <a:ahLst/>
              <a:cxnLst/>
              <a:rect l="l" t="t" r="r" b="b"/>
              <a:pathLst>
                <a:path w="1062427" h="1038688">
                  <a:moveTo>
                    <a:pt x="0" y="0"/>
                  </a:moveTo>
                  <a:lnTo>
                    <a:pt x="1062427" y="0"/>
                  </a:lnTo>
                  <a:lnTo>
                    <a:pt x="1062427" y="1038688"/>
                  </a:lnTo>
                  <a:lnTo>
                    <a:pt x="0" y="1038688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1062427" cy="1057738"/>
            </a:xfrm>
            <a:prstGeom prst="rect">
              <a:avLst/>
            </a:prstGeom>
          </p:spPr>
          <p:txBody>
            <a:bodyPr lIns="23305" tIns="23305" rIns="23305" bIns="23305" rtlCol="0" anchor="ctr"/>
            <a:lstStyle/>
            <a:p>
              <a:pPr algn="ctr">
                <a:lnSpc>
                  <a:spcPts val="1264"/>
                </a:lnSpc>
              </a:pPr>
              <a:endParaRPr/>
            </a:p>
          </p:txBody>
        </p:sp>
      </p:grpSp>
      <p:sp>
        <p:nvSpPr>
          <p:cNvPr id="52" name="AutoShape 52"/>
          <p:cNvSpPr/>
          <p:nvPr/>
        </p:nvSpPr>
        <p:spPr>
          <a:xfrm>
            <a:off x="-81075" y="706868"/>
            <a:ext cx="7842039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53" name="AutoShape 53"/>
          <p:cNvSpPr/>
          <p:nvPr/>
        </p:nvSpPr>
        <p:spPr>
          <a:xfrm>
            <a:off x="5" y="9977738"/>
            <a:ext cx="7679648" cy="0"/>
          </a:xfrm>
          <a:prstGeom prst="line">
            <a:avLst/>
          </a:prstGeom>
          <a:ln w="95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54" name="TextBox 54"/>
          <p:cNvSpPr txBox="1"/>
          <p:nvPr/>
        </p:nvSpPr>
        <p:spPr>
          <a:xfrm>
            <a:off x="5079330" y="3011328"/>
            <a:ext cx="1535066" cy="32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"/>
              </a:lnSpc>
            </a:pPr>
            <a:r>
              <a:rPr lang="en-US" sz="959" spc="30">
                <a:solidFill>
                  <a:srgbClr val="383838"/>
                </a:solidFill>
                <a:latin typeface="League Spartan"/>
              </a:rPr>
              <a:t>BRANŻA</a:t>
            </a:r>
          </a:p>
          <a:p>
            <a:pPr algn="ctr">
              <a:lnSpc>
                <a:spcPts val="1343"/>
              </a:lnSpc>
            </a:pPr>
            <a:r>
              <a:rPr lang="en-US" sz="959" spc="30">
                <a:solidFill>
                  <a:srgbClr val="383838"/>
                </a:solidFill>
                <a:latin typeface="League Spartan"/>
              </a:rPr>
              <a:t>BUDOWLANA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139826" y="3679801"/>
            <a:ext cx="1419448" cy="59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Skanska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Budimex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Gullemark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Blachy Prószyński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Eiffage Polska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13793" y="3011328"/>
            <a:ext cx="1540344" cy="32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"/>
              </a:lnSpc>
            </a:pPr>
            <a:r>
              <a:rPr lang="en-US" sz="959" spc="30">
                <a:solidFill>
                  <a:srgbClr val="383838"/>
                </a:solidFill>
                <a:latin typeface="League Spartan"/>
              </a:rPr>
              <a:t>BRANŻA MOTORYZACYJNA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66448" y="3598081"/>
            <a:ext cx="1424328" cy="71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BMW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Toyota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Lexus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Ford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Mazda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Intercars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082017" y="1079981"/>
            <a:ext cx="1535066" cy="32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"/>
              </a:lnSpc>
            </a:pPr>
            <a:r>
              <a:rPr lang="en-US" sz="959" spc="30">
                <a:solidFill>
                  <a:srgbClr val="383838"/>
                </a:solidFill>
                <a:latin typeface="League Spartan"/>
              </a:rPr>
              <a:t>INWESTYCJE DORADZTWO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129643" y="1730330"/>
            <a:ext cx="1419448" cy="59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Bain Company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Point72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Ernst&amp;Young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KPMG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GRIFFIN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995115" y="3010339"/>
            <a:ext cx="1540344" cy="32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"/>
              </a:lnSpc>
            </a:pPr>
            <a:r>
              <a:rPr lang="en-US" sz="959" spc="30">
                <a:solidFill>
                  <a:srgbClr val="383838"/>
                </a:solidFill>
                <a:latin typeface="League Spartan"/>
              </a:rPr>
              <a:t>USŁUGI</a:t>
            </a:r>
          </a:p>
          <a:p>
            <a:pPr algn="ctr">
              <a:lnSpc>
                <a:spcPts val="1343"/>
              </a:lnSpc>
            </a:pPr>
            <a:r>
              <a:rPr lang="en-US" sz="959" spc="30">
                <a:solidFill>
                  <a:srgbClr val="383838"/>
                </a:solidFill>
                <a:latin typeface="League Spartan"/>
              </a:rPr>
              <a:t>FINANSOWE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054593" y="3443191"/>
            <a:ext cx="1424328" cy="1064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Banks BPS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Alior Bank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Velo Bank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Mbank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Bank Spółdzielczy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DNB Bank Polska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Bank BPH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Amerlease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Alphabet Polska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008615" y="8210719"/>
            <a:ext cx="1540344" cy="16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"/>
              </a:lnSpc>
            </a:pPr>
            <a:r>
              <a:rPr lang="en-US" sz="959" spc="30">
                <a:solidFill>
                  <a:srgbClr val="383838"/>
                </a:solidFill>
                <a:latin typeface="League Spartan"/>
              </a:rPr>
              <a:t>INNE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069364" y="8556672"/>
            <a:ext cx="1424328" cy="1064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Daikin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Geodeon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PWN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Engie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Polska 2050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Szymon Chołownia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Dentos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Metro Propertis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Maraton Warszawski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47579" y="8362569"/>
            <a:ext cx="1431017" cy="130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Pfizer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Astra Zeneca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Reckitt Benckiser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Dentsply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MSD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Becton Dickinson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Baxter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Medius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Roche Diagnotics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Zimmer Biomet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CEVA Polska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87174" y="8155660"/>
            <a:ext cx="1547577" cy="16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"/>
              </a:lnSpc>
            </a:pPr>
            <a:r>
              <a:rPr lang="en-US" sz="959" spc="30">
                <a:solidFill>
                  <a:srgbClr val="383838"/>
                </a:solidFill>
                <a:latin typeface="League Spartan"/>
              </a:rPr>
              <a:t>MEDYCYNA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113415" y="8236348"/>
            <a:ext cx="1540344" cy="29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"/>
              </a:lnSpc>
            </a:pPr>
            <a:r>
              <a:rPr lang="en-US" sz="903" spc="28">
                <a:solidFill>
                  <a:srgbClr val="383838"/>
                </a:solidFill>
                <a:latin typeface="League Spartan"/>
              </a:rPr>
              <a:t>BRANŻA KOSMETYCZNA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5190068" y="8811207"/>
            <a:ext cx="1424328" cy="710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Dr Irena Eris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Loreal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Rossman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Superpharm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COTY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Unilever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5146031" y="6687494"/>
            <a:ext cx="1540344" cy="14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"/>
              </a:lnSpc>
            </a:pPr>
            <a:r>
              <a:rPr lang="en-US" sz="903" spc="28">
                <a:solidFill>
                  <a:srgbClr val="383838"/>
                </a:solidFill>
                <a:latin typeface="League Spartan"/>
              </a:rPr>
              <a:t>MEDIA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5146031" y="7058509"/>
            <a:ext cx="1424328" cy="47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Axel Springer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TV Republika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TV Puls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Fakt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026155" y="5068998"/>
            <a:ext cx="1690585" cy="14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"/>
              </a:lnSpc>
            </a:pPr>
            <a:r>
              <a:rPr lang="en-US" sz="903" spc="28">
                <a:solidFill>
                  <a:srgbClr val="383838"/>
                </a:solidFill>
                <a:latin typeface="League Spartan"/>
              </a:rPr>
              <a:t>UBEZPIECZENIA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5296461" y="5535376"/>
            <a:ext cx="1100805" cy="35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PZU SA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Ergo Hestia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KUKE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87174" y="6753996"/>
            <a:ext cx="1544023" cy="14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"/>
              </a:lnSpc>
            </a:pPr>
            <a:r>
              <a:rPr lang="en-US" sz="903" spc="28">
                <a:solidFill>
                  <a:srgbClr val="383838"/>
                </a:solidFill>
                <a:latin typeface="League Spartan"/>
              </a:rPr>
              <a:t>MODA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63045" y="7058509"/>
            <a:ext cx="1427731" cy="355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H&amp;M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Lee Wrangler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Ecco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006204" y="6688307"/>
            <a:ext cx="1539965" cy="14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"/>
              </a:lnSpc>
            </a:pPr>
            <a:r>
              <a:rPr lang="en-US" sz="903" spc="28">
                <a:solidFill>
                  <a:srgbClr val="383838"/>
                </a:solidFill>
                <a:latin typeface="League Spartan"/>
              </a:rPr>
              <a:t>IT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3065628" y="6999357"/>
            <a:ext cx="1423978" cy="47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Dell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Siemens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Samsung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Assecco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006276" y="5057526"/>
            <a:ext cx="1542682" cy="29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"/>
              </a:lnSpc>
            </a:pPr>
            <a:r>
              <a:rPr lang="en-US" sz="903" spc="28">
                <a:solidFill>
                  <a:srgbClr val="383838"/>
                </a:solidFill>
                <a:latin typeface="League Spartan"/>
              </a:rPr>
              <a:t>BRANŻA SPOŻYWCZA / E-COMMERCE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3088803" y="5464142"/>
            <a:ext cx="1426491" cy="59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Lidl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Henkel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Lindt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Amazon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Eurocash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775427" y="1118834"/>
            <a:ext cx="1834524" cy="710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6"/>
              </a:lnSpc>
            </a:pPr>
            <a:r>
              <a:rPr lang="en-US" sz="2040">
                <a:solidFill>
                  <a:srgbClr val="383838"/>
                </a:solidFill>
                <a:latin typeface="League Spartan"/>
              </a:rPr>
              <a:t>WYBRANI</a:t>
            </a:r>
          </a:p>
          <a:p>
            <a:pPr algn="ctr">
              <a:lnSpc>
                <a:spcPts val="2856"/>
              </a:lnSpc>
            </a:pPr>
            <a:r>
              <a:rPr lang="en-US" sz="2040">
                <a:solidFill>
                  <a:srgbClr val="383838"/>
                </a:solidFill>
                <a:latin typeface="League Spartan"/>
              </a:rPr>
              <a:t>KLIENCI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925157" y="5057526"/>
            <a:ext cx="1535066" cy="29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4"/>
              </a:lnSpc>
            </a:pPr>
            <a:r>
              <a:rPr lang="en-US" sz="903" spc="28">
                <a:solidFill>
                  <a:srgbClr val="383838"/>
                </a:solidFill>
                <a:latin typeface="League Spartan"/>
              </a:rPr>
              <a:t>TRANSPORT /LOGITYKA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982965" y="5536021"/>
            <a:ext cx="1419448" cy="47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LeasPlan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ARVAL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LOT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Gefco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3000393" y="971072"/>
            <a:ext cx="1535066" cy="32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"/>
              </a:lnSpc>
            </a:pPr>
            <a:r>
              <a:rPr lang="en-US" sz="959" spc="30">
                <a:solidFill>
                  <a:srgbClr val="383838"/>
                </a:solidFill>
                <a:latin typeface="League Spartan"/>
              </a:rPr>
              <a:t>SPÓŁKI SKARBU PAŃSTWA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3032727" y="1465901"/>
            <a:ext cx="1419448" cy="94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PGE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PGNiG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PKP Energetyka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PKP Cargo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Wody Polskie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Orlen</a:t>
            </a:r>
          </a:p>
          <a:p>
            <a:pPr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PKO</a:t>
            </a:r>
          </a:p>
          <a:p>
            <a:pPr marL="0" lvl="0" indent="0" algn="ctr">
              <a:lnSpc>
                <a:spcPts val="954"/>
              </a:lnSpc>
            </a:pPr>
            <a:r>
              <a:rPr lang="en-US" sz="733">
                <a:solidFill>
                  <a:srgbClr val="6D6D6D"/>
                </a:solidFill>
                <a:latin typeface="Now"/>
              </a:rPr>
              <a:t>Polregio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775427" y="1858261"/>
            <a:ext cx="180213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8"/>
              </a:lnSpc>
            </a:pPr>
            <a:r>
              <a:rPr lang="en-US" sz="4234" spc="211" dirty="0">
                <a:solidFill>
                  <a:srgbClr val="EE6A99"/>
                </a:solidFill>
                <a:latin typeface="Gistesy"/>
              </a:rPr>
              <a:t>202</a:t>
            </a:r>
            <a:r>
              <a:rPr lang="pl-PL" sz="4234" spc="211" dirty="0">
                <a:solidFill>
                  <a:srgbClr val="EE6A99"/>
                </a:solidFill>
                <a:latin typeface="Gistesy"/>
              </a:rPr>
              <a:t>4</a:t>
            </a:r>
            <a:endParaRPr lang="en-US" sz="4234" spc="211" dirty="0">
              <a:solidFill>
                <a:srgbClr val="EE6A99"/>
              </a:solidFill>
              <a:latin typeface="Gistesy"/>
            </a:endParaRPr>
          </a:p>
        </p:txBody>
      </p:sp>
      <p:grpSp>
        <p:nvGrpSpPr>
          <p:cNvPr id="84" name="Group 84"/>
          <p:cNvGrpSpPr/>
          <p:nvPr/>
        </p:nvGrpSpPr>
        <p:grpSpPr>
          <a:xfrm>
            <a:off x="1234545" y="10263488"/>
            <a:ext cx="5090909" cy="172417"/>
            <a:chOff x="0" y="0"/>
            <a:chExt cx="6787879" cy="229889"/>
          </a:xfrm>
        </p:grpSpPr>
        <p:sp>
          <p:nvSpPr>
            <p:cNvPr id="85" name="Freeform 85"/>
            <p:cNvSpPr/>
            <p:nvPr/>
          </p:nvSpPr>
          <p:spPr>
            <a:xfrm>
              <a:off x="2753768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86" name="Freeform 86"/>
            <p:cNvSpPr/>
            <p:nvPr/>
          </p:nvSpPr>
          <p:spPr>
            <a:xfrm>
              <a:off x="5162980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87" name="Freeform 87"/>
            <p:cNvSpPr/>
            <p:nvPr/>
          </p:nvSpPr>
          <p:spPr>
            <a:xfrm>
              <a:off x="1130652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2983657" y="-4270"/>
              <a:ext cx="192743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@RoyalCateringWarszawa</a:t>
              </a:r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5392869" y="-4270"/>
              <a:ext cx="1395010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@royal_catering.pl</a:t>
              </a:r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1360541" y="-4270"/>
              <a:ext cx="1202924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@royal_catering</a:t>
              </a:r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0" y="-4271"/>
              <a:ext cx="1130652" cy="2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74"/>
                </a:lnSpc>
              </a:pPr>
              <a:r>
                <a:rPr lang="en-US" sz="864">
                  <a:solidFill>
                    <a:srgbClr val="444443"/>
                  </a:solidFill>
                  <a:latin typeface="Now"/>
                </a:rPr>
                <a:t>Polub nas na:</a:t>
              </a:r>
            </a:p>
          </p:txBody>
        </p:sp>
      </p:grpSp>
      <p:sp>
        <p:nvSpPr>
          <p:cNvPr id="92" name="TextBox 92"/>
          <p:cNvSpPr txBox="1"/>
          <p:nvPr/>
        </p:nvSpPr>
        <p:spPr>
          <a:xfrm>
            <a:off x="5773474" y="254537"/>
            <a:ext cx="1546165" cy="181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38"/>
              </a:lnSpc>
            </a:pPr>
            <a:r>
              <a:rPr lang="en-US" sz="1098" u="sng">
                <a:solidFill>
                  <a:srgbClr val="A6A6A6"/>
                </a:solidFill>
                <a:latin typeface="Now"/>
                <a:hlinkClick r:id="rId7" tooltip="http://www.royal-catering.pl"/>
              </a:rPr>
              <a:t>www.royal-catering.pl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264151" y="35354"/>
            <a:ext cx="2065155" cy="51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499">
                <a:solidFill>
                  <a:srgbClr val="383838"/>
                </a:solidFill>
                <a:latin typeface="Now Bold"/>
              </a:rPr>
              <a:t>ONI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993766" y="-41801"/>
            <a:ext cx="1404149" cy="691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3299">
                <a:solidFill>
                  <a:srgbClr val="F48EAA"/>
                </a:solidFill>
                <a:latin typeface="Gistesy"/>
              </a:rPr>
              <a:t>nam zaufali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1167</Words>
  <Application>Microsoft Office PowerPoint</Application>
  <PresentationFormat>Niestandardowy</PresentationFormat>
  <Paragraphs>280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31" baseType="lpstr">
      <vt:lpstr>Now Medium</vt:lpstr>
      <vt:lpstr>Arial</vt:lpstr>
      <vt:lpstr>Aileron Light</vt:lpstr>
      <vt:lpstr>Now Heavy</vt:lpstr>
      <vt:lpstr>Gistesy</vt:lpstr>
      <vt:lpstr>Futura Medium</vt:lpstr>
      <vt:lpstr>Windsor Light</vt:lpstr>
      <vt:lpstr>Futura Bold</vt:lpstr>
      <vt:lpstr>Futura</vt:lpstr>
      <vt:lpstr>New Standard Bold</vt:lpstr>
      <vt:lpstr>Now Bold</vt:lpstr>
      <vt:lpstr>League Spartan</vt:lpstr>
      <vt:lpstr>Futura Bold Italics</vt:lpstr>
      <vt:lpstr>Now</vt:lpstr>
      <vt:lpstr>Now Light</vt:lpstr>
      <vt:lpstr>New Standard Bold Italics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OFERTA NA 1 RAZ.pdf</dc:title>
  <dc:creator>Dell</dc:creator>
  <cp:lastModifiedBy>Milena Bialobrzeska</cp:lastModifiedBy>
  <cp:revision>3</cp:revision>
  <dcterms:created xsi:type="dcterms:W3CDTF">2006-08-16T00:00:00Z</dcterms:created>
  <dcterms:modified xsi:type="dcterms:W3CDTF">2025-07-23T08:36:18Z</dcterms:modified>
  <dc:identifier>DAGJBzI9y-M</dc:identifier>
</cp:coreProperties>
</file>